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6" r:id="rId50"/>
    <p:sldId id="317" r:id="rId51"/>
    <p:sldId id="318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268" r:id="rId73"/>
  </p:sldIdLst>
  <p:sldSz cx="9144000" cy="6858000" type="screen4x3"/>
  <p:notesSz cx="6858000" cy="9144000"/>
  <p:embeddedFontLst>
    <p:embeddedFont>
      <p:font typeface="Wingdings 3" panose="05040102010807070707" pitchFamily="18" charset="2"/>
      <p:regular r:id="rId76"/>
    </p:embeddedFont>
    <p:embeddedFont>
      <p:font typeface="TH SarabunPSK" panose="020B0604020202020204" charset="-34"/>
      <p:regular r:id="rId77"/>
      <p:bold r:id="rId78"/>
      <p:italic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STFangsong" panose="02010600040101010101" pitchFamily="2" charset="-122"/>
      <p:regular r:id="rId85"/>
    </p:embeddedFont>
    <p:embeddedFont>
      <p:font typeface="DB Moment X Light" panose="02000506060000020004" charset="-34"/>
      <p:regular r:id="rId86"/>
    </p:embeddedFont>
    <p:embeddedFont>
      <p:font typeface="BrowalliaUPC" panose="020B0604020202020204" pitchFamily="34" charset="-34"/>
      <p:regular r:id="rId87"/>
      <p:bold r:id="rId88"/>
      <p:italic r:id="rId89"/>
      <p:boldItalic r:id="rId90"/>
    </p:embeddedFont>
    <p:embeddedFont>
      <p:font typeface="TH Sarabun New" panose="020B0500040200020003" pitchFamily="34" charset="-34"/>
      <p:regular r:id="rId91"/>
      <p:bold r:id="rId92"/>
      <p:italic r:id="rId93"/>
      <p:boldItalic r:id="rId94"/>
    </p:embeddedFont>
    <p:embeddedFont>
      <p:font typeface="Cordia New" panose="020B0304020202020204" pitchFamily="34" charset="-34"/>
      <p:regular r:id="rId95"/>
      <p:bold r:id="rId96"/>
      <p:italic r:id="rId97"/>
      <p:boldItalic r:id="rId9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7F2"/>
    <a:srgbClr val="78130F"/>
    <a:srgbClr val="8A3432"/>
    <a:srgbClr val="9A3A38"/>
    <a:srgbClr val="933735"/>
    <a:srgbClr val="600000"/>
    <a:srgbClr val="800000"/>
    <a:srgbClr val="99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66"/>
    </p:cViewPr>
  </p:sorterViewPr>
  <p:notesViewPr>
    <p:cSldViewPr>
      <p:cViewPr varScale="1">
        <p:scale>
          <a:sx n="70" d="100"/>
          <a:sy n="70" d="100"/>
        </p:scale>
        <p:origin x="-3294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F5ACD3-CCB5-4965-A5A5-EF1EA1FD8018}" type="doc">
      <dgm:prSet loTypeId="urn:microsoft.com/office/officeart/2005/8/layout/vList4#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th-TH"/>
        </a:p>
      </dgm:t>
    </dgm:pt>
    <dgm:pt modelId="{66D19433-63AF-4FC4-8F53-966DF30A0F9A}">
      <dgm:prSet phldrT="[Text]" custT="1"/>
      <dgm:spPr/>
      <dgm:t>
        <a:bodyPr/>
        <a:lstStyle/>
        <a:p>
          <a:r>
            <a:rPr lang="en-US" sz="3600" b="1" i="0" dirty="0" smtClean="0">
              <a:latin typeface="TH SarabunPSK" panose="020B0500040200020003" pitchFamily="34" charset="-34"/>
              <a:cs typeface="TH SarabunPSK" panose="020B0500040200020003" pitchFamily="34" charset="-34"/>
            </a:rPr>
            <a:t>Normalization</a:t>
          </a:r>
          <a:endParaRPr lang="th-TH" sz="3600" b="1" dirty="0">
            <a:latin typeface="TH SarabunPSK" pitchFamily="34" charset="-34"/>
            <a:cs typeface="TH SarabunPSK" pitchFamily="34" charset="-34"/>
          </a:endParaRPr>
        </a:p>
      </dgm:t>
    </dgm:pt>
    <dgm:pt modelId="{2139A1AC-2746-4C23-AC77-31A5881A434B}" type="parTrans" cxnId="{99F9517D-AD30-4E2D-8DA0-5AC24A550A8B}">
      <dgm:prSet/>
      <dgm:spPr/>
      <dgm:t>
        <a:bodyPr/>
        <a:lstStyle/>
        <a:p>
          <a:endParaRPr lang="th-TH" sz="360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6A874102-8FDD-45FA-A6DA-FC341DB3BD3C}" type="sibTrans" cxnId="{99F9517D-AD30-4E2D-8DA0-5AC24A550A8B}">
      <dgm:prSet/>
      <dgm:spPr/>
      <dgm:t>
        <a:bodyPr/>
        <a:lstStyle/>
        <a:p>
          <a:endParaRPr lang="th-TH" sz="360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FD5635D8-BB48-4AC8-AD0D-079814E74875}">
      <dgm:prSet phldrT="[Text]" custT="1"/>
      <dgm:spPr/>
      <dgm:t>
        <a:bodyPr/>
        <a:lstStyle/>
        <a:p>
          <a:r>
            <a:rPr lang="en-US" sz="3600" b="1" dirty="0" smtClean="0">
              <a:latin typeface="TH SarabunPSK" pitchFamily="34" charset="-34"/>
              <a:cs typeface="TH SarabunPSK" pitchFamily="34" charset="-34"/>
            </a:rPr>
            <a:t>ER Model to Relational Database</a:t>
          </a:r>
          <a:endParaRPr lang="th-TH" sz="3600" b="1" dirty="0">
            <a:latin typeface="TH SarabunPSK" pitchFamily="34" charset="-34"/>
            <a:cs typeface="TH SarabunPSK" pitchFamily="34" charset="-34"/>
          </a:endParaRPr>
        </a:p>
      </dgm:t>
    </dgm:pt>
    <dgm:pt modelId="{AE82DE9C-13F0-4AB5-A4DA-85C08614C8E4}" type="parTrans" cxnId="{1E730852-3124-4811-82F7-2E661A57F4FE}">
      <dgm:prSet/>
      <dgm:spPr/>
      <dgm:t>
        <a:bodyPr/>
        <a:lstStyle/>
        <a:p>
          <a:endParaRPr lang="en-US"/>
        </a:p>
      </dgm:t>
    </dgm:pt>
    <dgm:pt modelId="{7B8BE448-330E-44DD-B915-D9FFBE3FAD1B}" type="sibTrans" cxnId="{1E730852-3124-4811-82F7-2E661A57F4FE}">
      <dgm:prSet/>
      <dgm:spPr/>
      <dgm:t>
        <a:bodyPr/>
        <a:lstStyle/>
        <a:p>
          <a:endParaRPr lang="en-US"/>
        </a:p>
      </dgm:t>
    </dgm:pt>
    <dgm:pt modelId="{005556C9-C498-40AC-B0F1-1024D168B200}" type="pres">
      <dgm:prSet presAssocID="{BEF5ACD3-CCB5-4965-A5A5-EF1EA1FD8018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DB8808AD-7FE2-4619-B277-091235B4593B}" type="pres">
      <dgm:prSet presAssocID="{FD5635D8-BB48-4AC8-AD0D-079814E74875}" presName="comp" presStyleCnt="0"/>
      <dgm:spPr/>
    </dgm:pt>
    <dgm:pt modelId="{DDB5AB0F-BED4-428C-86EF-27BCD1E54267}" type="pres">
      <dgm:prSet presAssocID="{FD5635D8-BB48-4AC8-AD0D-079814E74875}" presName="box" presStyleLbl="node1" presStyleIdx="0" presStyleCnt="2"/>
      <dgm:spPr/>
      <dgm:t>
        <a:bodyPr/>
        <a:lstStyle/>
        <a:p>
          <a:endParaRPr lang="en-US"/>
        </a:p>
      </dgm:t>
    </dgm:pt>
    <dgm:pt modelId="{5326173F-3269-4EDF-A361-E0E4503A56E4}" type="pres">
      <dgm:prSet presAssocID="{FD5635D8-BB48-4AC8-AD0D-079814E74875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000" b="-45000"/>
          </a:stretch>
        </a:blipFill>
      </dgm:spPr>
      <dgm:t>
        <a:bodyPr/>
        <a:lstStyle/>
        <a:p>
          <a:endParaRPr lang="en-US"/>
        </a:p>
      </dgm:t>
    </dgm:pt>
    <dgm:pt modelId="{659DE56D-7FFB-4656-9663-099C713436F1}" type="pres">
      <dgm:prSet presAssocID="{FD5635D8-BB48-4AC8-AD0D-079814E74875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FF6D5-B0B2-473A-9463-BF1BAE2CA315}" type="pres">
      <dgm:prSet presAssocID="{7B8BE448-330E-44DD-B915-D9FFBE3FAD1B}" presName="spacer" presStyleCnt="0"/>
      <dgm:spPr/>
    </dgm:pt>
    <dgm:pt modelId="{759CB50F-57B7-4347-AF3F-97D681565EEA}" type="pres">
      <dgm:prSet presAssocID="{66D19433-63AF-4FC4-8F53-966DF30A0F9A}" presName="comp" presStyleCnt="0"/>
      <dgm:spPr/>
    </dgm:pt>
    <dgm:pt modelId="{2C63B57F-C7D1-4388-A559-EACAFC36217C}" type="pres">
      <dgm:prSet presAssocID="{66D19433-63AF-4FC4-8F53-966DF30A0F9A}" presName="box" presStyleLbl="node1" presStyleIdx="1" presStyleCnt="2"/>
      <dgm:spPr/>
      <dgm:t>
        <a:bodyPr/>
        <a:lstStyle/>
        <a:p>
          <a:endParaRPr lang="th-TH"/>
        </a:p>
      </dgm:t>
    </dgm:pt>
    <dgm:pt modelId="{11CBF54C-5078-4869-B12F-C49C6D7A369D}" type="pres">
      <dgm:prSet presAssocID="{66D19433-63AF-4FC4-8F53-966DF30A0F9A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37FC71E-5CAF-4860-A622-56826BBE5C04}" type="pres">
      <dgm:prSet presAssocID="{66D19433-63AF-4FC4-8F53-966DF30A0F9A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0AEACA0-EDB6-433B-A0F2-FCAE1FC0AB3D}" type="presOf" srcId="{FD5635D8-BB48-4AC8-AD0D-079814E74875}" destId="{659DE56D-7FFB-4656-9663-099C713436F1}" srcOrd="1" destOrd="0" presId="urn:microsoft.com/office/officeart/2005/8/layout/vList4#2"/>
    <dgm:cxn modelId="{8B6DA0AE-F849-4DFF-8B78-6F3037E67614}" type="presOf" srcId="{66D19433-63AF-4FC4-8F53-966DF30A0F9A}" destId="{2C63B57F-C7D1-4388-A559-EACAFC36217C}" srcOrd="0" destOrd="0" presId="urn:microsoft.com/office/officeart/2005/8/layout/vList4#2"/>
    <dgm:cxn modelId="{1E730852-3124-4811-82F7-2E661A57F4FE}" srcId="{BEF5ACD3-CCB5-4965-A5A5-EF1EA1FD8018}" destId="{FD5635D8-BB48-4AC8-AD0D-079814E74875}" srcOrd="0" destOrd="0" parTransId="{AE82DE9C-13F0-4AB5-A4DA-85C08614C8E4}" sibTransId="{7B8BE448-330E-44DD-B915-D9FFBE3FAD1B}"/>
    <dgm:cxn modelId="{99F9517D-AD30-4E2D-8DA0-5AC24A550A8B}" srcId="{BEF5ACD3-CCB5-4965-A5A5-EF1EA1FD8018}" destId="{66D19433-63AF-4FC4-8F53-966DF30A0F9A}" srcOrd="1" destOrd="0" parTransId="{2139A1AC-2746-4C23-AC77-31A5881A434B}" sibTransId="{6A874102-8FDD-45FA-A6DA-FC341DB3BD3C}"/>
    <dgm:cxn modelId="{494FA036-9385-4557-9B6F-EEEA9768F14E}" type="presOf" srcId="{FD5635D8-BB48-4AC8-AD0D-079814E74875}" destId="{DDB5AB0F-BED4-428C-86EF-27BCD1E54267}" srcOrd="0" destOrd="0" presId="urn:microsoft.com/office/officeart/2005/8/layout/vList4#2"/>
    <dgm:cxn modelId="{9ECED89E-7524-4BCC-846A-0CE253F4C921}" type="presOf" srcId="{BEF5ACD3-CCB5-4965-A5A5-EF1EA1FD8018}" destId="{005556C9-C498-40AC-B0F1-1024D168B200}" srcOrd="0" destOrd="0" presId="urn:microsoft.com/office/officeart/2005/8/layout/vList4#2"/>
    <dgm:cxn modelId="{5F71A2FF-B799-43D5-A590-B9AEEB6AE8BD}" type="presOf" srcId="{66D19433-63AF-4FC4-8F53-966DF30A0F9A}" destId="{337FC71E-5CAF-4860-A622-56826BBE5C04}" srcOrd="1" destOrd="0" presId="urn:microsoft.com/office/officeart/2005/8/layout/vList4#2"/>
    <dgm:cxn modelId="{CE1DD79C-307E-4B52-BE67-CDF4CC34C9EA}" type="presParOf" srcId="{005556C9-C498-40AC-B0F1-1024D168B200}" destId="{DB8808AD-7FE2-4619-B277-091235B4593B}" srcOrd="0" destOrd="0" presId="urn:microsoft.com/office/officeart/2005/8/layout/vList4#2"/>
    <dgm:cxn modelId="{E3125FA9-C7BD-4393-B89E-556BD5D8159E}" type="presParOf" srcId="{DB8808AD-7FE2-4619-B277-091235B4593B}" destId="{DDB5AB0F-BED4-428C-86EF-27BCD1E54267}" srcOrd="0" destOrd="0" presId="urn:microsoft.com/office/officeart/2005/8/layout/vList4#2"/>
    <dgm:cxn modelId="{E87AF76F-55AA-461A-8580-2CF86AC8F3B2}" type="presParOf" srcId="{DB8808AD-7FE2-4619-B277-091235B4593B}" destId="{5326173F-3269-4EDF-A361-E0E4503A56E4}" srcOrd="1" destOrd="0" presId="urn:microsoft.com/office/officeart/2005/8/layout/vList4#2"/>
    <dgm:cxn modelId="{C93075A8-4432-4E81-8C2B-5CF9A09D31C4}" type="presParOf" srcId="{DB8808AD-7FE2-4619-B277-091235B4593B}" destId="{659DE56D-7FFB-4656-9663-099C713436F1}" srcOrd="2" destOrd="0" presId="urn:microsoft.com/office/officeart/2005/8/layout/vList4#2"/>
    <dgm:cxn modelId="{76EC4F51-F18B-40C0-BFEC-C6246A606F0D}" type="presParOf" srcId="{005556C9-C498-40AC-B0F1-1024D168B200}" destId="{79FFF6D5-B0B2-473A-9463-BF1BAE2CA315}" srcOrd="1" destOrd="0" presId="urn:microsoft.com/office/officeart/2005/8/layout/vList4#2"/>
    <dgm:cxn modelId="{333A7F15-A2D7-4C97-BBB4-2FBED741F0F5}" type="presParOf" srcId="{005556C9-C498-40AC-B0F1-1024D168B200}" destId="{759CB50F-57B7-4347-AF3F-97D681565EEA}" srcOrd="2" destOrd="0" presId="urn:microsoft.com/office/officeart/2005/8/layout/vList4#2"/>
    <dgm:cxn modelId="{29CF16EE-20FF-415F-9372-1A2AD1878C33}" type="presParOf" srcId="{759CB50F-57B7-4347-AF3F-97D681565EEA}" destId="{2C63B57F-C7D1-4388-A559-EACAFC36217C}" srcOrd="0" destOrd="0" presId="urn:microsoft.com/office/officeart/2005/8/layout/vList4#2"/>
    <dgm:cxn modelId="{BE86C8DD-D701-48D4-A60E-69AF621007B0}" type="presParOf" srcId="{759CB50F-57B7-4347-AF3F-97D681565EEA}" destId="{11CBF54C-5078-4869-B12F-C49C6D7A369D}" srcOrd="1" destOrd="0" presId="urn:microsoft.com/office/officeart/2005/8/layout/vList4#2"/>
    <dgm:cxn modelId="{A5076623-F9F2-41A1-944F-2AC9FE633384}" type="presParOf" srcId="{759CB50F-57B7-4347-AF3F-97D681565EEA}" destId="{337FC71E-5CAF-4860-A622-56826BBE5C04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5AB0F-BED4-428C-86EF-27BCD1E54267}">
      <dsp:nvSpPr>
        <dsp:cNvPr id="0" name=""/>
        <dsp:cNvSpPr/>
      </dsp:nvSpPr>
      <dsp:spPr>
        <a:xfrm>
          <a:off x="0" y="0"/>
          <a:ext cx="8568952" cy="1611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TH SarabunPSK" pitchFamily="34" charset="-34"/>
              <a:cs typeface="TH SarabunPSK" pitchFamily="34" charset="-34"/>
            </a:rPr>
            <a:t>ER Model to Relational Database</a:t>
          </a:r>
          <a:endParaRPr lang="th-TH" sz="36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874911" y="0"/>
        <a:ext cx="6694040" cy="1611214"/>
      </dsp:txXfrm>
    </dsp:sp>
    <dsp:sp modelId="{5326173F-3269-4EDF-A361-E0E4503A56E4}">
      <dsp:nvSpPr>
        <dsp:cNvPr id="0" name=""/>
        <dsp:cNvSpPr/>
      </dsp:nvSpPr>
      <dsp:spPr>
        <a:xfrm>
          <a:off x="161121" y="161121"/>
          <a:ext cx="1713790" cy="128897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5000" b="-4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C63B57F-C7D1-4388-A559-EACAFC36217C}">
      <dsp:nvSpPr>
        <dsp:cNvPr id="0" name=""/>
        <dsp:cNvSpPr/>
      </dsp:nvSpPr>
      <dsp:spPr>
        <a:xfrm>
          <a:off x="0" y="1772335"/>
          <a:ext cx="8568952" cy="1611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dirty="0" smtClean="0">
              <a:latin typeface="TH SarabunPSK" panose="020B0500040200020003" pitchFamily="34" charset="-34"/>
              <a:cs typeface="TH SarabunPSK" panose="020B0500040200020003" pitchFamily="34" charset="-34"/>
            </a:rPr>
            <a:t>Normalization</a:t>
          </a:r>
          <a:endParaRPr lang="th-TH" sz="3600" b="1" kern="1200" dirty="0">
            <a:latin typeface="TH SarabunPSK" pitchFamily="34" charset="-34"/>
            <a:cs typeface="TH SarabunPSK" pitchFamily="34" charset="-34"/>
          </a:endParaRPr>
        </a:p>
      </dsp:txBody>
      <dsp:txXfrm>
        <a:off x="1874911" y="1772335"/>
        <a:ext cx="6694040" cy="1611214"/>
      </dsp:txXfrm>
    </dsp:sp>
    <dsp:sp modelId="{11CBF54C-5078-4869-B12F-C49C6D7A369D}">
      <dsp:nvSpPr>
        <dsp:cNvPr id="0" name=""/>
        <dsp:cNvSpPr/>
      </dsp:nvSpPr>
      <dsp:spPr>
        <a:xfrm>
          <a:off x="161121" y="1933456"/>
          <a:ext cx="1713790" cy="128897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B0BB6-F75D-48DB-B464-D3DF72603745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7AE7D-C4AF-4497-AC35-588778886AC8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320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395E9-A118-48AE-9434-8C88FDE5077D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F4284-C5C7-4A56-9DA5-4460E56443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3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C39C-D455-49C1-847D-EF67CCE01032}" type="slidenum">
              <a:rPr lang="en-US"/>
              <a:pPr/>
              <a:t>58</a:t>
            </a:fld>
            <a:endParaRPr lang="th-TH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924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3FC39C-D455-49C1-847D-EF67CCE01032}" type="slidenum">
              <a:rPr lang="en-US"/>
              <a:pPr/>
              <a:t>59</a:t>
            </a:fld>
            <a:endParaRPr lang="th-TH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270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302B0A-3027-4E19-B3EF-5B14927152AF}" type="slidenum">
              <a:rPr lang="en-US"/>
              <a:pPr/>
              <a:t>60</a:t>
            </a:fld>
            <a:endParaRPr lang="th-TH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4037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FFB7A-262C-43AB-B045-47B48B74D81E}" type="slidenum">
              <a:rPr lang="en-US"/>
              <a:pPr/>
              <a:t>61</a:t>
            </a:fld>
            <a:endParaRPr lang="th-TH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949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76434B-F2C9-434C-AFE4-3982E542A727}" type="slidenum">
              <a:rPr lang="en-US"/>
              <a:pPr/>
              <a:t>63</a:t>
            </a:fld>
            <a:endParaRPr lang="th-TH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044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D7E189-841B-4461-8A15-82D79E6F5827}" type="slidenum">
              <a:rPr lang="en-US"/>
              <a:pPr/>
              <a:t>65</a:t>
            </a:fld>
            <a:endParaRPr lang="th-TH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973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FF9DCA-94A3-4F9D-BB6A-D4542608E1C0}" type="slidenum">
              <a:rPr lang="en-US"/>
              <a:pPr/>
              <a:t>66</a:t>
            </a:fld>
            <a:endParaRPr lang="th-TH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1356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B4DD60-BD8D-46EC-9C9F-478E8CA31205}" type="slidenum">
              <a:rPr lang="en-US"/>
              <a:pPr/>
              <a:t>67</a:t>
            </a:fld>
            <a:endParaRPr lang="th-TH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846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6" name="Rectangle 15"/>
          <p:cNvSpPr/>
          <p:nvPr userDrawn="1"/>
        </p:nvSpPr>
        <p:spPr>
          <a:xfrm>
            <a:off x="1115616" y="0"/>
            <a:ext cx="936104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 16"/>
          <p:cNvSpPr/>
          <p:nvPr userDrawn="1"/>
        </p:nvSpPr>
        <p:spPr>
          <a:xfrm>
            <a:off x="2051720" y="0"/>
            <a:ext cx="936104" cy="6858000"/>
          </a:xfrm>
          <a:prstGeom prst="rect">
            <a:avLst/>
          </a:prstGeom>
          <a:solidFill>
            <a:srgbClr val="8A3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 17"/>
          <p:cNvSpPr/>
          <p:nvPr userDrawn="1"/>
        </p:nvSpPr>
        <p:spPr>
          <a:xfrm>
            <a:off x="0" y="0"/>
            <a:ext cx="1115616" cy="6858000"/>
          </a:xfrm>
          <a:prstGeom prst="rect">
            <a:avLst/>
          </a:prstGeom>
          <a:solidFill>
            <a:srgbClr val="7813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08990" y="332656"/>
            <a:ext cx="1266666" cy="1508105"/>
          </a:xfrm>
          <a:prstGeom prst="homePlate">
            <a:avLst>
              <a:gd name="adj" fmla="val 33304"/>
            </a:avLst>
          </a:prstGeom>
          <a:solidFill>
            <a:srgbClr val="78130F"/>
          </a:solidFill>
        </p:spPr>
        <p:txBody>
          <a:bodyPr wrap="square" rtlCol="0">
            <a:spAutoFit/>
          </a:bodyPr>
          <a:lstStyle/>
          <a:p>
            <a:pPr algn="r"/>
            <a:endParaRPr lang="en-US" sz="2800" dirty="0">
              <a:solidFill>
                <a:schemeClr val="bg1"/>
              </a:solidFill>
              <a:latin typeface="DB Moment X Light" panose="02000506060000020004" pitchFamily="2" charset="-34"/>
              <a:cs typeface="DB Moment X Light" panose="02000506060000020004" pitchFamily="2" charset="-34"/>
            </a:endParaRPr>
          </a:p>
        </p:txBody>
      </p:sp>
      <p:sp>
        <p:nvSpPr>
          <p:cNvPr id="15" name="Pentagon 14"/>
          <p:cNvSpPr/>
          <p:nvPr userDrawn="1"/>
        </p:nvSpPr>
        <p:spPr>
          <a:xfrm>
            <a:off x="216024" y="5400600"/>
            <a:ext cx="7380312" cy="1484784"/>
          </a:xfrm>
          <a:prstGeom prst="homePlate">
            <a:avLst>
              <a:gd name="adj" fmla="val 18523"/>
            </a:avLst>
          </a:prstGeom>
          <a:solidFill>
            <a:srgbClr val="7813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TextBox 18"/>
          <p:cNvSpPr txBox="1"/>
          <p:nvPr userDrawn="1"/>
        </p:nvSpPr>
        <p:spPr>
          <a:xfrm>
            <a:off x="827584" y="2276872"/>
            <a:ext cx="7870158" cy="950119"/>
          </a:xfrm>
          <a:prstGeom prst="roundRect">
            <a:avLst>
              <a:gd name="adj" fmla="val 6006"/>
            </a:avLst>
          </a:prstGeom>
          <a:solidFill>
            <a:schemeClr val="tx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5733256"/>
            <a:ext cx="6400800" cy="910952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539552" y="22048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pic>
        <p:nvPicPr>
          <p:cNvPr id="20" name="Picture 19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77508" y="83002"/>
            <a:ext cx="1896444" cy="55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3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47224" y="390649"/>
            <a:ext cx="8280920" cy="950119"/>
          </a:xfrm>
          <a:prstGeom prst="roundRect">
            <a:avLst>
              <a:gd name="adj" fmla="val 6006"/>
            </a:avLst>
          </a:prstGeom>
          <a:solidFill>
            <a:schemeClr val="tx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latin typeface="TH SarabunPSK" pitchFamily="34" charset="-34"/>
                <a:cs typeface="TH SarabunPSK" pitchFamily="34" charset="-34"/>
              </a:defRPr>
            </a:lvl1pPr>
            <a:lvl2pPr>
              <a:defRPr b="1">
                <a:latin typeface="TH SarabunPSK" pitchFamily="34" charset="-34"/>
                <a:cs typeface="TH SarabunPSK" pitchFamily="34" charset="-34"/>
              </a:defRPr>
            </a:lvl2pPr>
            <a:lvl3pPr>
              <a:defRPr b="1">
                <a:latin typeface="TH SarabunPSK" pitchFamily="34" charset="-34"/>
                <a:cs typeface="TH SarabunPSK" pitchFamily="34" charset="-34"/>
              </a:defRPr>
            </a:lvl3pPr>
            <a:lvl4pPr>
              <a:defRPr b="1">
                <a:latin typeface="TH SarabunPSK" pitchFamily="34" charset="-34"/>
                <a:cs typeface="TH SarabunPSK" pitchFamily="34" charset="-34"/>
              </a:defRPr>
            </a:lvl4pPr>
            <a:lvl5pPr>
              <a:defRPr b="1">
                <a:latin typeface="TH SarabunPSK" pitchFamily="34" charset="-34"/>
                <a:cs typeface="TH SarabunPSK" pitchFamily="34" charset="-3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395" y="-1"/>
            <a:ext cx="7500747" cy="70634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358" y="6308725"/>
            <a:ext cx="1523314" cy="44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3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0"/>
            <a:ext cx="7500747" cy="70634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714" y="6219825"/>
            <a:ext cx="1523314" cy="44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E3E7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3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0"/>
            <a:ext cx="7500747" cy="706340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47224" y="390649"/>
            <a:ext cx="8280920" cy="950119"/>
          </a:xfrm>
          <a:prstGeom prst="roundRect">
            <a:avLst>
              <a:gd name="adj" fmla="val 6006"/>
            </a:avLst>
          </a:prstGeom>
          <a:solidFill>
            <a:schemeClr val="tx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54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714" y="6309320"/>
            <a:ext cx="1523314" cy="447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7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BB8C6-1DF4-4258-9D34-4AC85EB2E93C}" type="datetimeFigureOut">
              <a:rPr lang="th-TH" smtClean="0"/>
              <a:pPr/>
              <a:t>03/07/61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C63B9-6E85-4F41-B786-0802AB7C7E32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610" y="2143116"/>
            <a:ext cx="8672546" cy="1154559"/>
          </a:xfrm>
        </p:spPr>
        <p:txBody>
          <a:bodyPr>
            <a:normAutofit/>
          </a:bodyPr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5758408"/>
            <a:ext cx="7776864" cy="910952"/>
          </a:xfrm>
        </p:spPr>
        <p:txBody>
          <a:bodyPr>
            <a:noAutofit/>
          </a:bodyPr>
          <a:lstStyle/>
          <a:p>
            <a:pPr algn="l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อ.นุชนาถ สัตย์วินิจ</a:t>
            </a:r>
          </a:p>
          <a:p>
            <a:pPr algn="l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ภาควิชาวิศวกรรมคอมพิวเตอร์ วิทยาลัยนวัตกรรมด้านเทคโนโลยีและวิศวกรรมศาสตร์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444" y="3789040"/>
            <a:ext cx="795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Chapter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03 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Entity, Relation and Normalization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ตีอ่อน</a:t>
            </a: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177125"/>
              </p:ext>
            </p:extLst>
          </p:nvPr>
        </p:nvGraphicFramePr>
        <p:xfrm>
          <a:off x="1524000" y="5289550"/>
          <a:ext cx="6096000" cy="577850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  <a:endParaRPr kumimoji="0" lang="en-US" sz="28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CNAME</a:t>
                      </a:r>
                      <a:endParaRPr kumimoji="0" lang="en-US" sz="2800" b="1" i="0" u="sng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CTEL</a:t>
                      </a:r>
                      <a:endParaRPr kumimoji="0" 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v-SE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RELATIONSHIP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1531938" y="4724400"/>
            <a:ext cx="146187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CONTACT</a:t>
            </a: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3338513" y="2819400"/>
            <a:ext cx="1752600" cy="762000"/>
          </a:xfrm>
          <a:prstGeom prst="rect">
            <a:avLst/>
          </a:prstGeom>
          <a:noFill/>
          <a:ln w="762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CONTACT</a:t>
            </a:r>
          </a:p>
        </p:txBody>
      </p:sp>
      <p:sp>
        <p:nvSpPr>
          <p:cNvPr id="13" name="Oval 25"/>
          <p:cNvSpPr>
            <a:spLocks noChangeArrowheads="1"/>
          </p:cNvSpPr>
          <p:nvPr/>
        </p:nvSpPr>
        <p:spPr bwMode="auto">
          <a:xfrm>
            <a:off x="3948113" y="1724025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CTEL</a:t>
            </a:r>
          </a:p>
        </p:txBody>
      </p:sp>
      <p:sp>
        <p:nvSpPr>
          <p:cNvPr id="14" name="Oval 26"/>
          <p:cNvSpPr>
            <a:spLocks noChangeArrowheads="1"/>
          </p:cNvSpPr>
          <p:nvPr/>
        </p:nvSpPr>
        <p:spPr bwMode="auto">
          <a:xfrm>
            <a:off x="5562600" y="24384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i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CNAME</a:t>
            </a:r>
          </a:p>
        </p:txBody>
      </p:sp>
      <p:sp>
        <p:nvSpPr>
          <p:cNvPr id="15" name="Line 27"/>
          <p:cNvSpPr>
            <a:spLocks noChangeShapeType="1"/>
          </p:cNvSpPr>
          <p:nvPr/>
        </p:nvSpPr>
        <p:spPr bwMode="auto">
          <a:xfrm flipH="1">
            <a:off x="4557713" y="2333625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Line 28"/>
          <p:cNvSpPr>
            <a:spLocks noChangeShapeType="1"/>
          </p:cNvSpPr>
          <p:nvPr/>
        </p:nvSpPr>
        <p:spPr bwMode="auto">
          <a:xfrm flipH="1">
            <a:off x="5105400" y="2895600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Oval 30"/>
          <p:cNvSpPr>
            <a:spLocks noChangeArrowheads="1"/>
          </p:cNvSpPr>
          <p:nvPr/>
        </p:nvSpPr>
        <p:spPr bwMode="auto">
          <a:xfrm>
            <a:off x="4633913" y="3990975"/>
            <a:ext cx="18288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RELATIONSHIP</a:t>
            </a:r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>
            <a:off x="4786313" y="3614738"/>
            <a:ext cx="304800" cy="423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0887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3: ความสัมพันธ์แบบหนึ่งต่อหนึ่ง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ไม่ต้องสร้างตารางความสัมพันธ์ใหม่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ให้ฝั่งที่มีส่วนร่วมทุกส่วน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(total participation)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เป็นหลัก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ตีฝั่งที่มีส่วนร่วมบางส่วน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(partial participation)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มาเป็นกุญแจนอก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เติมแอ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ของความสัมพันธ์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11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8333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ความสัมพันธ์แบบหนึ่งต่อหนึ่ง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12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28800" y="3155032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91200" y="3155032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COMPUTER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1219200" y="20120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2895600" y="20882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228600" y="29264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762000" y="4221832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STEL</a:t>
            </a: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6019800" y="20882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LOCATION</a:t>
            </a: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7620000" y="27740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COMID</a:t>
            </a: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3581400" y="4450432"/>
            <a:ext cx="1905000" cy="10668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USE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2057400" y="2621632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2895600" y="2697832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1524000" y="3231232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V="1">
            <a:off x="1600200" y="3917032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6629400" y="2697832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>
            <a:off x="7162800" y="3231232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2819400" y="3917032"/>
            <a:ext cx="762000" cy="1066800"/>
          </a:xfrm>
          <a:prstGeom prst="lin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5486400" y="3917032"/>
            <a:ext cx="9144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819400" y="4602832"/>
            <a:ext cx="301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5861050" y="4540920"/>
            <a:ext cx="301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135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ความสัมพันธ์แบบหนึ่งต่อหนึ่ง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13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250710"/>
              </p:ext>
            </p:extLst>
          </p:nvPr>
        </p:nvGraphicFramePr>
        <p:xfrm>
          <a:off x="1828800" y="3091284"/>
          <a:ext cx="4419600" cy="577850"/>
        </p:xfrm>
        <a:graphic>
          <a:graphicData uri="http://schemas.openxmlformats.org/drawingml/2006/table">
            <a:tbl>
              <a:tblPr/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836738" y="2641858"/>
            <a:ext cx="125386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graphicFrame>
        <p:nvGraphicFramePr>
          <p:cNvPr id="7" name="Group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793867"/>
              </p:ext>
            </p:extLst>
          </p:nvPr>
        </p:nvGraphicFramePr>
        <p:xfrm>
          <a:off x="1828800" y="4507334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COMID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1836738" y="4057908"/>
            <a:ext cx="14654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COMPUTER</a:t>
            </a:r>
          </a:p>
        </p:txBody>
      </p:sp>
      <p:sp useBgFill="1">
        <p:nvSpPr>
          <p:cNvPr id="9" name="สี่เหลี่ยมผืนผ้า 8"/>
          <p:cNvSpPr/>
          <p:nvPr/>
        </p:nvSpPr>
        <p:spPr>
          <a:xfrm>
            <a:off x="1115616" y="2281417"/>
            <a:ext cx="7344816" cy="3379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54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ความสัมพันธ์แบบหนึ่งต่อหนึ่ง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14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766073"/>
              </p:ext>
            </p:extLst>
          </p:nvPr>
        </p:nvGraphicFramePr>
        <p:xfrm>
          <a:off x="1502792" y="3327687"/>
          <a:ext cx="5994400" cy="57785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COMID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510730" y="2852936"/>
            <a:ext cx="125386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graphicFrame>
        <p:nvGraphicFramePr>
          <p:cNvPr id="12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35081"/>
              </p:ext>
            </p:extLst>
          </p:nvPr>
        </p:nvGraphicFramePr>
        <p:xfrm>
          <a:off x="1502792" y="4743737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COMID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LOCATION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1510730" y="4268986"/>
            <a:ext cx="146546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COMPUTER</a:t>
            </a:r>
          </a:p>
        </p:txBody>
      </p:sp>
      <p:sp>
        <p:nvSpPr>
          <p:cNvPr id="14" name="AutoShape 26"/>
          <p:cNvSpPr>
            <a:spLocks noChangeArrowheads="1"/>
          </p:cNvSpPr>
          <p:nvPr/>
        </p:nvSpPr>
        <p:spPr bwMode="auto">
          <a:xfrm>
            <a:off x="6478017" y="3981737"/>
            <a:ext cx="533400" cy="685800"/>
          </a:xfrm>
          <a:prstGeom prst="upArrow">
            <a:avLst>
              <a:gd name="adj1" fmla="val 50000"/>
              <a:gd name="adj2" fmla="val 54464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6227192" y="4650075"/>
            <a:ext cx="10951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กุญแจนอก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AutoShape 29"/>
          <p:cNvSpPr>
            <a:spLocks noChangeArrowheads="1"/>
          </p:cNvSpPr>
          <p:nvPr/>
        </p:nvSpPr>
        <p:spPr bwMode="auto">
          <a:xfrm>
            <a:off x="5846192" y="3111787"/>
            <a:ext cx="1828800" cy="990600"/>
          </a:xfrm>
          <a:prstGeom prst="roundRect">
            <a:avLst>
              <a:gd name="adj" fmla="val 16667"/>
            </a:avLst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9" name="สี่เหลี่ยมผืนผ้า 8"/>
          <p:cNvSpPr/>
          <p:nvPr/>
        </p:nvSpPr>
        <p:spPr>
          <a:xfrm>
            <a:off x="899592" y="2412672"/>
            <a:ext cx="7344816" cy="3379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549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ความสัมพันธ์แบบหนึ่งต่อหนึ่ง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15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1714480" y="3515072"/>
            <a:ext cx="1571636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GRADSTUDENT</a:t>
            </a: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5791200" y="3515072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THESIS</a:t>
            </a: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1219200" y="237207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3886200" y="3600495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228600" y="328647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31" name="Oval 8"/>
          <p:cNvSpPr>
            <a:spLocks noChangeArrowheads="1"/>
          </p:cNvSpPr>
          <p:nvPr/>
        </p:nvSpPr>
        <p:spPr bwMode="auto">
          <a:xfrm>
            <a:off x="762000" y="4581872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STEL</a:t>
            </a:r>
          </a:p>
        </p:txBody>
      </p:sp>
      <p:sp>
        <p:nvSpPr>
          <p:cNvPr id="32" name="Oval 9"/>
          <p:cNvSpPr>
            <a:spLocks noChangeArrowheads="1"/>
          </p:cNvSpPr>
          <p:nvPr/>
        </p:nvSpPr>
        <p:spPr bwMode="auto">
          <a:xfrm>
            <a:off x="5791200" y="2448272"/>
            <a:ext cx="15240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THESIS_NAME</a:t>
            </a:r>
          </a:p>
        </p:txBody>
      </p:sp>
      <p:sp>
        <p:nvSpPr>
          <p:cNvPr id="33" name="Oval 10"/>
          <p:cNvSpPr>
            <a:spLocks noChangeArrowheads="1"/>
          </p:cNvSpPr>
          <p:nvPr/>
        </p:nvSpPr>
        <p:spPr bwMode="auto">
          <a:xfrm>
            <a:off x="7620000" y="313407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THESIS_NO</a:t>
            </a:r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3581400" y="4810472"/>
            <a:ext cx="1905000" cy="10668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DO</a:t>
            </a:r>
          </a:p>
        </p:txBody>
      </p:sp>
      <p:sp>
        <p:nvSpPr>
          <p:cNvPr id="35" name="Line 12"/>
          <p:cNvSpPr>
            <a:spLocks noChangeShapeType="1"/>
          </p:cNvSpPr>
          <p:nvPr/>
        </p:nvSpPr>
        <p:spPr bwMode="auto">
          <a:xfrm>
            <a:off x="2057400" y="2981672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 flipH="1">
            <a:off x="3286116" y="3905295"/>
            <a:ext cx="600084" cy="9520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>
            <a:off x="1524000" y="3591272"/>
            <a:ext cx="190480" cy="1234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Line 15"/>
          <p:cNvSpPr>
            <a:spLocks noChangeShapeType="1"/>
          </p:cNvSpPr>
          <p:nvPr/>
        </p:nvSpPr>
        <p:spPr bwMode="auto">
          <a:xfrm flipV="1">
            <a:off x="1600200" y="4277072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H="1">
            <a:off x="6629400" y="3057872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 flipH="1">
            <a:off x="7162800" y="3591272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2819400" y="4962872"/>
            <a:ext cx="301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44" name="Text Box 21"/>
          <p:cNvSpPr txBox="1">
            <a:spLocks noChangeArrowheads="1"/>
          </p:cNvSpPr>
          <p:nvPr/>
        </p:nvSpPr>
        <p:spPr bwMode="auto">
          <a:xfrm>
            <a:off x="5861050" y="4900960"/>
            <a:ext cx="301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7693357" y="4119406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SEMESTER</a:t>
            </a:r>
          </a:p>
        </p:txBody>
      </p:sp>
      <p:sp>
        <p:nvSpPr>
          <p:cNvPr id="46" name="Line 16"/>
          <p:cNvSpPr>
            <a:spLocks noChangeShapeType="1"/>
          </p:cNvSpPr>
          <p:nvPr/>
        </p:nvSpPr>
        <p:spPr bwMode="auto">
          <a:xfrm>
            <a:off x="7169654" y="4132688"/>
            <a:ext cx="642706" cy="135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7" name="Oval 9"/>
          <p:cNvSpPr>
            <a:spLocks noChangeArrowheads="1"/>
          </p:cNvSpPr>
          <p:nvPr/>
        </p:nvSpPr>
        <p:spPr bwMode="auto">
          <a:xfrm>
            <a:off x="6357013" y="4563083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YEAR</a:t>
            </a:r>
          </a:p>
        </p:txBody>
      </p:sp>
      <p:sp>
        <p:nvSpPr>
          <p:cNvPr id="48" name="Line 16"/>
          <p:cNvSpPr>
            <a:spLocks noChangeShapeType="1"/>
          </p:cNvSpPr>
          <p:nvPr/>
        </p:nvSpPr>
        <p:spPr bwMode="auto">
          <a:xfrm>
            <a:off x="6530652" y="4267950"/>
            <a:ext cx="210344" cy="312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Oval 6"/>
          <p:cNvSpPr>
            <a:spLocks noChangeArrowheads="1"/>
          </p:cNvSpPr>
          <p:nvPr/>
        </p:nvSpPr>
        <p:spPr bwMode="auto">
          <a:xfrm>
            <a:off x="3311857" y="2564904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FAC_ID</a:t>
            </a:r>
          </a:p>
        </p:txBody>
      </p:sp>
      <p:sp>
        <p:nvSpPr>
          <p:cNvPr id="52" name="Line 13"/>
          <p:cNvSpPr>
            <a:spLocks noChangeShapeType="1"/>
          </p:cNvSpPr>
          <p:nvPr/>
        </p:nvSpPr>
        <p:spPr bwMode="auto">
          <a:xfrm flipH="1">
            <a:off x="2819400" y="3057872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2179661" y="1699533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ADVISOR</a:t>
            </a:r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auto">
          <a:xfrm flipH="1">
            <a:off x="2736376" y="2309133"/>
            <a:ext cx="83024" cy="120593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9" name="Line 18"/>
          <p:cNvSpPr>
            <a:spLocks noChangeShapeType="1"/>
          </p:cNvSpPr>
          <p:nvPr/>
        </p:nvSpPr>
        <p:spPr bwMode="auto">
          <a:xfrm flipH="1">
            <a:off x="5483285" y="4277072"/>
            <a:ext cx="873727" cy="1066800"/>
          </a:xfrm>
          <a:prstGeom prst="lin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0" name="Line 18"/>
          <p:cNvSpPr>
            <a:spLocks noChangeShapeType="1"/>
          </p:cNvSpPr>
          <p:nvPr/>
        </p:nvSpPr>
        <p:spPr bwMode="auto">
          <a:xfrm>
            <a:off x="2587957" y="4277072"/>
            <a:ext cx="993443" cy="1066800"/>
          </a:xfrm>
          <a:prstGeom prst="lin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294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ความสัมพันธ์แบบหนึ่งต่อกลุ่ม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ไม่ต้องสร้างตารางความสัมพันธ์ใหม่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ให้ตารางความสัมพันธ์ฝั่งกลุ่ม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(many)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เป็นหลัก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ตีฝั่งหนึ่ง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(one)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มาเป็นกุญแจนอก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เติมแอ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ของความสัมพันธ์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16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29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ความสัมพันธ์แบบหนึ่งต่อกลุ่ม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17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248400" y="3155032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828800" y="316932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TEACHER</a:t>
            </a: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5638800" y="20120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7315200" y="20882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4648200" y="29264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7391400" y="4236120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STEL</a:t>
            </a: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2057400" y="210252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TNAME</a:t>
            </a:r>
          </a:p>
        </p:txBody>
      </p:sp>
      <p:sp>
        <p:nvSpPr>
          <p:cNvPr id="32" name="Oval 10"/>
          <p:cNvSpPr>
            <a:spLocks noChangeArrowheads="1"/>
          </p:cNvSpPr>
          <p:nvPr/>
        </p:nvSpPr>
        <p:spPr bwMode="auto">
          <a:xfrm>
            <a:off x="457200" y="25454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</a:p>
        </p:txBody>
      </p:sp>
      <p:sp>
        <p:nvSpPr>
          <p:cNvPr id="33" name="AutoShape 11"/>
          <p:cNvSpPr>
            <a:spLocks noChangeArrowheads="1"/>
          </p:cNvSpPr>
          <p:nvPr/>
        </p:nvSpPr>
        <p:spPr bwMode="auto">
          <a:xfrm>
            <a:off x="3581400" y="4450432"/>
            <a:ext cx="1905000" cy="10668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sv-SE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ADVISE</a:t>
            </a:r>
            <a:endParaRPr lang="en-US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6477000" y="2621632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 flipH="1">
            <a:off x="7315200" y="2697832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5943600" y="3231232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H="1" flipV="1">
            <a:off x="7239000" y="3917032"/>
            <a:ext cx="762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 flipH="1">
            <a:off x="2667000" y="2712120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1371600" y="3126457"/>
            <a:ext cx="457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2819400" y="3917032"/>
            <a:ext cx="7620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2" name="Oval 20"/>
          <p:cNvSpPr>
            <a:spLocks noChangeArrowheads="1"/>
          </p:cNvSpPr>
          <p:nvPr/>
        </p:nvSpPr>
        <p:spPr bwMode="auto">
          <a:xfrm>
            <a:off x="228600" y="3612232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DEP</a:t>
            </a:r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 flipV="1">
            <a:off x="1524000" y="3612232"/>
            <a:ext cx="3048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Text Box 22"/>
          <p:cNvSpPr txBox="1">
            <a:spLocks noChangeArrowheads="1"/>
          </p:cNvSpPr>
          <p:nvPr/>
        </p:nvSpPr>
        <p:spPr bwMode="auto">
          <a:xfrm>
            <a:off x="2819400" y="4450432"/>
            <a:ext cx="3016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sv-SE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endParaRPr lang="en-US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5" name="Text Box 23"/>
          <p:cNvSpPr txBox="1">
            <a:spLocks noChangeArrowheads="1"/>
          </p:cNvSpPr>
          <p:nvPr/>
        </p:nvSpPr>
        <p:spPr bwMode="auto">
          <a:xfrm>
            <a:off x="6019800" y="4450432"/>
            <a:ext cx="359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sv-SE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  <a:endParaRPr lang="en-US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 flipH="1">
            <a:off x="5467745" y="3917032"/>
            <a:ext cx="1161654" cy="1066800"/>
          </a:xfrm>
          <a:prstGeom prst="lin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24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ความสัมพันธ์แบบหนึ่งต่อกลุ่ม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18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813510"/>
              </p:ext>
            </p:extLst>
          </p:nvPr>
        </p:nvGraphicFramePr>
        <p:xfrm>
          <a:off x="2057400" y="3063726"/>
          <a:ext cx="4572000" cy="57785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2065338" y="2636912"/>
            <a:ext cx="125386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graphicFrame>
        <p:nvGraphicFramePr>
          <p:cNvPr id="12" name="Group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014548"/>
              </p:ext>
            </p:extLst>
          </p:nvPr>
        </p:nvGraphicFramePr>
        <p:xfrm>
          <a:off x="2057400" y="4435326"/>
          <a:ext cx="4572000" cy="57785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2065338" y="4008512"/>
            <a:ext cx="122020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TEACHER</a:t>
            </a:r>
          </a:p>
        </p:txBody>
      </p:sp>
      <p:sp useBgFill="1">
        <p:nvSpPr>
          <p:cNvPr id="9" name="สี่เหลี่ยมผืนผ้า 8"/>
          <p:cNvSpPr/>
          <p:nvPr/>
        </p:nvSpPr>
        <p:spPr>
          <a:xfrm>
            <a:off x="899592" y="2492896"/>
            <a:ext cx="7344816" cy="3379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04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ความสัมพันธ์แบบหนึ่งต่อกลุ่ม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19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750868"/>
              </p:ext>
            </p:extLst>
          </p:nvPr>
        </p:nvGraphicFramePr>
        <p:xfrm>
          <a:off x="1571625" y="3303542"/>
          <a:ext cx="6096000" cy="57785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579563" y="2875036"/>
            <a:ext cx="125386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graphicFrame>
        <p:nvGraphicFramePr>
          <p:cNvPr id="16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02108"/>
              </p:ext>
            </p:extLst>
          </p:nvPr>
        </p:nvGraphicFramePr>
        <p:xfrm>
          <a:off x="1571625" y="4675142"/>
          <a:ext cx="4572000" cy="57785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 Box 27"/>
          <p:cNvSpPr txBox="1">
            <a:spLocks noChangeArrowheads="1"/>
          </p:cNvSpPr>
          <p:nvPr/>
        </p:nvSpPr>
        <p:spPr bwMode="auto">
          <a:xfrm>
            <a:off x="1579563" y="4246636"/>
            <a:ext cx="122020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TEACHER</a:t>
            </a:r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6648450" y="3913142"/>
            <a:ext cx="533400" cy="685800"/>
          </a:xfrm>
          <a:prstGeom prst="upArrow">
            <a:avLst>
              <a:gd name="adj1" fmla="val 50000"/>
              <a:gd name="adj2" fmla="val 54464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6415088" y="4613230"/>
            <a:ext cx="109517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กุญแจนอก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5991225" y="3074942"/>
            <a:ext cx="1828800" cy="990600"/>
          </a:xfrm>
          <a:prstGeom prst="roundRect">
            <a:avLst>
              <a:gd name="adj" fmla="val 16667"/>
            </a:avLst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9" name="สี่เหลี่ยมผืนผ้า 8"/>
          <p:cNvSpPr/>
          <p:nvPr/>
        </p:nvSpPr>
        <p:spPr>
          <a:xfrm>
            <a:off x="899592" y="2556921"/>
            <a:ext cx="7344816" cy="33794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710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Topics</a:t>
            </a:r>
            <a:endParaRPr lang="th-TH" sz="5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8010727"/>
              </p:ext>
            </p:extLst>
          </p:nvPr>
        </p:nvGraphicFramePr>
        <p:xfrm>
          <a:off x="323528" y="1628800"/>
          <a:ext cx="8568952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26173F-3269-4EDF-A361-E0E4503A5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326173F-3269-4EDF-A361-E0E4503A5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B5AB0F-BED4-428C-86EF-27BCD1E54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DB5AB0F-BED4-428C-86EF-27BCD1E542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CBF54C-5078-4869-B12F-C49C6D7A3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11CBF54C-5078-4869-B12F-C49C6D7A3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63B57F-C7D1-4388-A559-EACAFC3621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C63B57F-C7D1-4388-A559-EACAFC3621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5: ความสัมพันธ์แบบกลุ่มต่อกลุ่ม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แปลงความสัมพันธ์แบบกลุ่มต่อกลุ่มเป็นหนึ่งตารางความสัมพันธ์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กุญแจหลักของตารางความสัมพันธ์ประกอบด้วยแอ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ตีที่เกี่ยวข้อง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ของตารางความสัมพันธ์มาจากแอ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ของความสัมพันธ์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20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26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ความสัมพันธ์แบบกลุ่มต่อกลุ่ม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21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6" name="Rectangle 3"/>
          <p:cNvSpPr>
            <a:spLocks noChangeArrowheads="1"/>
          </p:cNvSpPr>
          <p:nvPr/>
        </p:nvSpPr>
        <p:spPr bwMode="auto">
          <a:xfrm>
            <a:off x="1828800" y="2973288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5791200" y="2973288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COURSE</a:t>
            </a:r>
          </a:p>
        </p:txBody>
      </p:sp>
      <p:sp>
        <p:nvSpPr>
          <p:cNvPr id="48" name="Oval 5"/>
          <p:cNvSpPr>
            <a:spLocks noChangeArrowheads="1"/>
          </p:cNvSpPr>
          <p:nvPr/>
        </p:nvSpPr>
        <p:spPr bwMode="auto">
          <a:xfrm>
            <a:off x="1219200" y="1830288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49" name="Oval 6"/>
          <p:cNvSpPr>
            <a:spLocks noChangeArrowheads="1"/>
          </p:cNvSpPr>
          <p:nvPr/>
        </p:nvSpPr>
        <p:spPr bwMode="auto">
          <a:xfrm>
            <a:off x="2895600" y="1906488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50" name="Oval 7"/>
          <p:cNvSpPr>
            <a:spLocks noChangeArrowheads="1"/>
          </p:cNvSpPr>
          <p:nvPr/>
        </p:nvSpPr>
        <p:spPr bwMode="auto">
          <a:xfrm>
            <a:off x="228600" y="2744688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51" name="Oval 8"/>
          <p:cNvSpPr>
            <a:spLocks noChangeArrowheads="1"/>
          </p:cNvSpPr>
          <p:nvPr/>
        </p:nvSpPr>
        <p:spPr bwMode="auto">
          <a:xfrm>
            <a:off x="762000" y="4040088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STEL</a:t>
            </a: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6019800" y="1906488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CNAME</a:t>
            </a:r>
          </a:p>
        </p:txBody>
      </p:sp>
      <p:sp>
        <p:nvSpPr>
          <p:cNvPr id="53" name="Oval 10"/>
          <p:cNvSpPr>
            <a:spLocks noChangeArrowheads="1"/>
          </p:cNvSpPr>
          <p:nvPr/>
        </p:nvSpPr>
        <p:spPr bwMode="auto">
          <a:xfrm>
            <a:off x="7620000" y="2592288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CID</a:t>
            </a:r>
          </a:p>
        </p:txBody>
      </p:sp>
      <p:sp>
        <p:nvSpPr>
          <p:cNvPr id="54" name="Oval 11"/>
          <p:cNvSpPr>
            <a:spLocks noChangeArrowheads="1"/>
          </p:cNvSpPr>
          <p:nvPr/>
        </p:nvSpPr>
        <p:spPr bwMode="auto">
          <a:xfrm>
            <a:off x="5334000" y="5411688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GROUP</a:t>
            </a:r>
          </a:p>
        </p:txBody>
      </p:sp>
      <p:sp>
        <p:nvSpPr>
          <p:cNvPr id="55" name="AutoShape 12"/>
          <p:cNvSpPr>
            <a:spLocks noChangeArrowheads="1"/>
          </p:cNvSpPr>
          <p:nvPr/>
        </p:nvSpPr>
        <p:spPr bwMode="auto">
          <a:xfrm>
            <a:off x="3581400" y="4268688"/>
            <a:ext cx="1905000" cy="10668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REGISTER</a:t>
            </a: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2057400" y="2439888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 flipH="1">
            <a:off x="2895600" y="2516088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Line 15"/>
          <p:cNvSpPr>
            <a:spLocks noChangeShapeType="1"/>
          </p:cNvSpPr>
          <p:nvPr/>
        </p:nvSpPr>
        <p:spPr bwMode="auto">
          <a:xfrm>
            <a:off x="1524000" y="3049488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Line 16"/>
          <p:cNvSpPr>
            <a:spLocks noChangeShapeType="1"/>
          </p:cNvSpPr>
          <p:nvPr/>
        </p:nvSpPr>
        <p:spPr bwMode="auto">
          <a:xfrm flipV="1">
            <a:off x="1600200" y="3735288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0" name="Line 17"/>
          <p:cNvSpPr>
            <a:spLocks noChangeShapeType="1"/>
          </p:cNvSpPr>
          <p:nvPr/>
        </p:nvSpPr>
        <p:spPr bwMode="auto">
          <a:xfrm flipH="1">
            <a:off x="6629400" y="2516088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1" name="Line 18"/>
          <p:cNvSpPr>
            <a:spLocks noChangeShapeType="1"/>
          </p:cNvSpPr>
          <p:nvPr/>
        </p:nvSpPr>
        <p:spPr bwMode="auto">
          <a:xfrm flipH="1">
            <a:off x="7162800" y="3049488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2" name="Line 19"/>
          <p:cNvSpPr>
            <a:spLocks noChangeShapeType="1"/>
          </p:cNvSpPr>
          <p:nvPr/>
        </p:nvSpPr>
        <p:spPr bwMode="auto">
          <a:xfrm>
            <a:off x="2819400" y="3735288"/>
            <a:ext cx="7620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3" name="Line 20"/>
          <p:cNvSpPr>
            <a:spLocks noChangeShapeType="1"/>
          </p:cNvSpPr>
          <p:nvPr/>
        </p:nvSpPr>
        <p:spPr bwMode="auto">
          <a:xfrm flipH="1">
            <a:off x="5486400" y="3735288"/>
            <a:ext cx="9144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4" name="Line 21"/>
          <p:cNvSpPr>
            <a:spLocks noChangeShapeType="1"/>
          </p:cNvSpPr>
          <p:nvPr/>
        </p:nvSpPr>
        <p:spPr bwMode="auto">
          <a:xfrm>
            <a:off x="5057775" y="5030688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5" name="Text Box 22"/>
          <p:cNvSpPr txBox="1">
            <a:spLocks noChangeArrowheads="1"/>
          </p:cNvSpPr>
          <p:nvPr/>
        </p:nvSpPr>
        <p:spPr bwMode="auto">
          <a:xfrm>
            <a:off x="2895600" y="4421088"/>
            <a:ext cx="3593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M</a:t>
            </a:r>
          </a:p>
        </p:txBody>
      </p:sp>
      <p:sp>
        <p:nvSpPr>
          <p:cNvPr id="66" name="Text Box 23"/>
          <p:cNvSpPr txBox="1">
            <a:spLocks noChangeArrowheads="1"/>
          </p:cNvSpPr>
          <p:nvPr/>
        </p:nvSpPr>
        <p:spPr bwMode="auto">
          <a:xfrm>
            <a:off x="5927725" y="4421088"/>
            <a:ext cx="3305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06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ความสัมพันธ์แบบกลุ่มต่อกลุ่ม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จากขั้นตอนที่ </a:t>
            </a:r>
            <a:r>
              <a:rPr lang="sv-SE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  <a:p>
            <a:endParaRPr lang="sv-S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sv-S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sv-S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sv-S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22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4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44434"/>
              </p:ext>
            </p:extLst>
          </p:nvPr>
        </p:nvGraphicFramePr>
        <p:xfrm>
          <a:off x="1763688" y="2575520"/>
          <a:ext cx="6096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Text Box 34"/>
          <p:cNvSpPr txBox="1">
            <a:spLocks noChangeArrowheads="1"/>
          </p:cNvSpPr>
          <p:nvPr/>
        </p:nvSpPr>
        <p:spPr bwMode="auto">
          <a:xfrm>
            <a:off x="1771626" y="2124008"/>
            <a:ext cx="125386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graphicFrame>
        <p:nvGraphicFramePr>
          <p:cNvPr id="16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57688"/>
              </p:ext>
            </p:extLst>
          </p:nvPr>
        </p:nvGraphicFramePr>
        <p:xfrm>
          <a:off x="1763688" y="3642320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 Box 43"/>
          <p:cNvSpPr txBox="1">
            <a:spLocks noChangeArrowheads="1"/>
          </p:cNvSpPr>
          <p:nvPr/>
        </p:nvSpPr>
        <p:spPr bwMode="auto">
          <a:xfrm>
            <a:off x="1771626" y="3190808"/>
            <a:ext cx="109998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COURSE</a:t>
            </a:r>
          </a:p>
        </p:txBody>
      </p:sp>
      <p:graphicFrame>
        <p:nvGraphicFramePr>
          <p:cNvPr id="1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99521"/>
              </p:ext>
            </p:extLst>
          </p:nvPr>
        </p:nvGraphicFramePr>
        <p:xfrm>
          <a:off x="1763688" y="5731470"/>
          <a:ext cx="6096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GROUP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Text Box 54"/>
          <p:cNvSpPr txBox="1">
            <a:spLocks noChangeArrowheads="1"/>
          </p:cNvSpPr>
          <p:nvPr/>
        </p:nvSpPr>
        <p:spPr bwMode="auto">
          <a:xfrm>
            <a:off x="1771626" y="5279958"/>
            <a:ext cx="180530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REGISTRATION</a:t>
            </a:r>
          </a:p>
        </p:txBody>
      </p:sp>
      <p:sp>
        <p:nvSpPr>
          <p:cNvPr id="20" name="AutoShape 55"/>
          <p:cNvSpPr>
            <a:spLocks noChangeArrowheads="1"/>
          </p:cNvSpPr>
          <p:nvPr/>
        </p:nvSpPr>
        <p:spPr bwMode="auto">
          <a:xfrm rot="10800000">
            <a:off x="6535713" y="5343871"/>
            <a:ext cx="533400" cy="533400"/>
          </a:xfrm>
          <a:prstGeom prst="up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Text Box 56"/>
          <p:cNvSpPr txBox="1">
            <a:spLocks noChangeArrowheads="1"/>
          </p:cNvSpPr>
          <p:nvPr/>
        </p:nvSpPr>
        <p:spPr bwMode="auto">
          <a:xfrm>
            <a:off x="5337596" y="4983559"/>
            <a:ext cx="26324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แอตทริบิวต์ของความสัมพันธ์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13" name="สี่เหลี่ยมผืนผ้า 8"/>
          <p:cNvSpPr/>
          <p:nvPr/>
        </p:nvSpPr>
        <p:spPr>
          <a:xfrm>
            <a:off x="1139280" y="2265005"/>
            <a:ext cx="7344816" cy="2121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22" name="สี่เหลี่ยมผืนผ้า 8"/>
          <p:cNvSpPr/>
          <p:nvPr/>
        </p:nvSpPr>
        <p:spPr>
          <a:xfrm>
            <a:off x="1594086" y="4953687"/>
            <a:ext cx="6435204" cy="1698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2096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3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6: แอ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หลายค่า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หลายค่าเป็นหนึ่งตารางความสัมพันธ์</a:t>
            </a:r>
            <a:endParaRPr lang="sv-S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กุญแจหลักของตารางความสัมพันธ์มาจากแอ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หลายค่านั้นรวมกับแอ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</a:t>
            </a:r>
            <a:endParaRPr lang="sv-SE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23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28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แอ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หลายค่า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24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648200" y="262255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038600" y="147955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5715000" y="155575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3048000" y="239395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3581400" y="3689350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STEL</a:t>
            </a:r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>
            <a:off x="4876800" y="2089150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 flipH="1">
            <a:off x="5715000" y="2165350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>
            <a:off x="4343400" y="269875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 flipV="1">
            <a:off x="4419600" y="3384550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78896"/>
              </p:ext>
            </p:extLst>
          </p:nvPr>
        </p:nvGraphicFramePr>
        <p:xfrm>
          <a:off x="1676400" y="4724400"/>
          <a:ext cx="6096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5" name="Text Box 22"/>
          <p:cNvSpPr txBox="1">
            <a:spLocks noChangeArrowheads="1"/>
          </p:cNvSpPr>
          <p:nvPr/>
        </p:nvSpPr>
        <p:spPr bwMode="auto">
          <a:xfrm>
            <a:off x="1684338" y="4286536"/>
            <a:ext cx="125386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graphicFrame>
        <p:nvGraphicFramePr>
          <p:cNvPr id="36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14358"/>
              </p:ext>
            </p:extLst>
          </p:nvPr>
        </p:nvGraphicFramePr>
        <p:xfrm>
          <a:off x="1676400" y="5947494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STEL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1684338" y="5429536"/>
            <a:ext cx="177965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S_TELEPHONE</a:t>
            </a:r>
          </a:p>
        </p:txBody>
      </p:sp>
      <p:sp useBgFill="1">
        <p:nvSpPr>
          <p:cNvPr id="17" name="สี่เหลี่ยมผืนผ้า 8"/>
          <p:cNvSpPr/>
          <p:nvPr/>
        </p:nvSpPr>
        <p:spPr>
          <a:xfrm>
            <a:off x="1661592" y="4426467"/>
            <a:ext cx="6798840" cy="2121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85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7: ความสัมพันธ์ตั้งแต่สอง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ตีขึ้นไป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ความสัมพันธ์ที่เกี่ยวข้องกับแบบชนิด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ตีตั้งแต่สองตัวขึ้นไป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(N-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ary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relationship)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ให้แปลงเป็นหนึ่งตารางความสัมพันธ์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กุญแจหลักของตารางความสัมพันธ์ประกอบด้วยแอ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ตีที่เกี่ยวข้อง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25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49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ความสัมพันธ์ตั้งแต่สอง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ตีขึ้นไป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26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828800" y="28194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TEACHER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791200" y="28194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COURSE</a:t>
            </a: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1219200" y="16764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TID</a:t>
            </a: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2895600" y="17526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TNAME</a:t>
            </a:r>
          </a:p>
        </p:txBody>
      </p:sp>
      <p:sp>
        <p:nvSpPr>
          <p:cNvPr id="29" name="Oval 7"/>
          <p:cNvSpPr>
            <a:spLocks noChangeArrowheads="1"/>
          </p:cNvSpPr>
          <p:nvPr/>
        </p:nvSpPr>
        <p:spPr bwMode="auto">
          <a:xfrm>
            <a:off x="228600" y="25908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DEP</a:t>
            </a:r>
          </a:p>
        </p:txBody>
      </p:sp>
      <p:sp>
        <p:nvSpPr>
          <p:cNvPr id="30" name="Oval 8"/>
          <p:cNvSpPr>
            <a:spLocks noChangeArrowheads="1"/>
          </p:cNvSpPr>
          <p:nvPr/>
        </p:nvSpPr>
        <p:spPr bwMode="auto">
          <a:xfrm>
            <a:off x="6019800" y="17526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CNAME</a:t>
            </a:r>
          </a:p>
        </p:txBody>
      </p:sp>
      <p:sp>
        <p:nvSpPr>
          <p:cNvPr id="31" name="Oval 9"/>
          <p:cNvSpPr>
            <a:spLocks noChangeArrowheads="1"/>
          </p:cNvSpPr>
          <p:nvPr/>
        </p:nvSpPr>
        <p:spPr bwMode="auto">
          <a:xfrm>
            <a:off x="7620000" y="24384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CID</a:t>
            </a:r>
          </a:p>
        </p:txBody>
      </p:sp>
      <p:sp>
        <p:nvSpPr>
          <p:cNvPr id="32" name="AutoShape 10"/>
          <p:cNvSpPr>
            <a:spLocks noChangeArrowheads="1"/>
          </p:cNvSpPr>
          <p:nvPr/>
        </p:nvSpPr>
        <p:spPr bwMode="auto">
          <a:xfrm>
            <a:off x="3581400" y="3124200"/>
            <a:ext cx="1905000" cy="1066800"/>
          </a:xfrm>
          <a:prstGeom prst="flowChartDecision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TEACH</a:t>
            </a:r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2057400" y="2286000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 flipH="1">
            <a:off x="2895600" y="2362200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>
            <a:off x="1524000" y="2895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 flipH="1">
            <a:off x="6629400" y="2362200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 flipH="1">
            <a:off x="7162800" y="2895600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3200400" y="3200400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 flipH="1">
            <a:off x="5486400" y="32766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Rectangle 18"/>
          <p:cNvSpPr>
            <a:spLocks noChangeArrowheads="1"/>
          </p:cNvSpPr>
          <p:nvPr/>
        </p:nvSpPr>
        <p:spPr bwMode="auto">
          <a:xfrm>
            <a:off x="2590800" y="44958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BOOK</a:t>
            </a:r>
          </a:p>
        </p:txBody>
      </p:sp>
      <p:sp>
        <p:nvSpPr>
          <p:cNvPr id="41" name="Oval 19"/>
          <p:cNvSpPr>
            <a:spLocks noChangeArrowheads="1"/>
          </p:cNvSpPr>
          <p:nvPr/>
        </p:nvSpPr>
        <p:spPr bwMode="auto">
          <a:xfrm>
            <a:off x="990600" y="54864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BNAME</a:t>
            </a:r>
          </a:p>
        </p:txBody>
      </p:sp>
      <p:sp>
        <p:nvSpPr>
          <p:cNvPr id="42" name="Oval 20"/>
          <p:cNvSpPr>
            <a:spLocks noChangeArrowheads="1"/>
          </p:cNvSpPr>
          <p:nvPr/>
        </p:nvSpPr>
        <p:spPr bwMode="auto">
          <a:xfrm>
            <a:off x="838200" y="41148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BID</a:t>
            </a:r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 flipH="1">
            <a:off x="1905000" y="51054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Line 22"/>
          <p:cNvSpPr>
            <a:spLocks noChangeShapeType="1"/>
          </p:cNvSpPr>
          <p:nvPr/>
        </p:nvSpPr>
        <p:spPr bwMode="auto">
          <a:xfrm flipH="1" flipV="1">
            <a:off x="2133600" y="4495800"/>
            <a:ext cx="457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5" name="Oval 23"/>
          <p:cNvSpPr>
            <a:spLocks noChangeArrowheads="1"/>
          </p:cNvSpPr>
          <p:nvPr/>
        </p:nvSpPr>
        <p:spPr bwMode="auto">
          <a:xfrm>
            <a:off x="3352800" y="5638800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AUTHOUR</a:t>
            </a:r>
          </a:p>
        </p:txBody>
      </p:sp>
      <p:sp>
        <p:nvSpPr>
          <p:cNvPr id="67" name="Line 24"/>
          <p:cNvSpPr>
            <a:spLocks noChangeShapeType="1"/>
          </p:cNvSpPr>
          <p:nvPr/>
        </p:nvSpPr>
        <p:spPr bwMode="auto">
          <a:xfrm flipH="1" flipV="1">
            <a:off x="3457575" y="52578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8" name="Line 25"/>
          <p:cNvSpPr>
            <a:spLocks noChangeShapeType="1"/>
          </p:cNvSpPr>
          <p:nvPr/>
        </p:nvSpPr>
        <p:spPr bwMode="auto">
          <a:xfrm flipH="1">
            <a:off x="3962400" y="4191000"/>
            <a:ext cx="581025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560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ความสัมพันธ์แบบหนึ่งต่อกลุ่ม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27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832434"/>
              </p:ext>
            </p:extLst>
          </p:nvPr>
        </p:nvGraphicFramePr>
        <p:xfrm>
          <a:off x="1981200" y="4296246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989138" y="3872030"/>
            <a:ext cx="109998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COURSE</a:t>
            </a:r>
          </a:p>
        </p:txBody>
      </p:sp>
      <p:graphicFrame>
        <p:nvGraphicFramePr>
          <p:cNvPr id="16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98450"/>
              </p:ext>
            </p:extLst>
          </p:nvPr>
        </p:nvGraphicFramePr>
        <p:xfrm>
          <a:off x="1981200" y="3077046"/>
          <a:ext cx="6096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989138" y="2652830"/>
            <a:ext cx="122020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TEACHER</a:t>
            </a:r>
          </a:p>
        </p:txBody>
      </p:sp>
      <p:graphicFrame>
        <p:nvGraphicFramePr>
          <p:cNvPr id="18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560509"/>
              </p:ext>
            </p:extLst>
          </p:nvPr>
        </p:nvGraphicFramePr>
        <p:xfrm>
          <a:off x="1981200" y="5515446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1989138" y="5091230"/>
            <a:ext cx="84670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H Sarabun New" panose="020B0500040200020003" pitchFamily="34" charset="-34"/>
                <a:cs typeface="TH Sarabun New" panose="020B0500040200020003" pitchFamily="34" charset="-34"/>
              </a:rPr>
              <a:t>BOOK</a:t>
            </a:r>
          </a:p>
        </p:txBody>
      </p:sp>
      <p:sp useBgFill="1">
        <p:nvSpPr>
          <p:cNvPr id="9" name="สี่เหลี่ยมผืนผ้า 8"/>
          <p:cNvSpPr/>
          <p:nvPr/>
        </p:nvSpPr>
        <p:spPr>
          <a:xfrm>
            <a:off x="1548359" y="2204269"/>
            <a:ext cx="7344816" cy="4104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56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ความสัมพันธ์ตั้งแต่สอง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ตีขึ้นไป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28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22979"/>
              </p:ext>
            </p:extLst>
          </p:nvPr>
        </p:nvGraphicFramePr>
        <p:xfrm>
          <a:off x="1907704" y="2851150"/>
          <a:ext cx="4064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AUTHOUR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915642" y="2357428"/>
            <a:ext cx="161775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B_AUTHOUR</a:t>
            </a:r>
          </a:p>
        </p:txBody>
      </p:sp>
      <p:graphicFrame>
        <p:nvGraphicFramePr>
          <p:cNvPr id="20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715"/>
              </p:ext>
            </p:extLst>
          </p:nvPr>
        </p:nvGraphicFramePr>
        <p:xfrm>
          <a:off x="1933104" y="5155406"/>
          <a:ext cx="6096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1941042" y="4719628"/>
            <a:ext cx="1343638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TEACHING</a:t>
            </a:r>
          </a:p>
        </p:txBody>
      </p:sp>
      <p:sp useBgFill="1">
        <p:nvSpPr>
          <p:cNvPr id="22" name="สี่เหลี่ยมผืนผ้า 21"/>
          <p:cNvSpPr/>
          <p:nvPr/>
        </p:nvSpPr>
        <p:spPr>
          <a:xfrm>
            <a:off x="1043608" y="2348880"/>
            <a:ext cx="7344816" cy="12241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23" name="สี่เหลี่ยมผืนผ้า 22"/>
          <p:cNvSpPr/>
          <p:nvPr/>
        </p:nvSpPr>
        <p:spPr>
          <a:xfrm>
            <a:off x="1187624" y="4835448"/>
            <a:ext cx="7344816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928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 1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 Diagram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ต่อไปนี้จงแปลงเป็นตารางความสัมพันธ์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7200" y="2133600"/>
            <a:ext cx="8001159" cy="439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2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การแปลงแบบจำลองอี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อาร์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เชิงสัมพันธ์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ตีปรกติ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ตีอ่อน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ความสัมพันธ์แบบหนึ่งต่อหนึ่ง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ความสัมพันธ์แบบหนึ่งต่อกลุ่ม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ความสัมพันธ์แบบกลุ่มต่อกลุ่ม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หลายค่า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>
              <a:buFontTx/>
              <a:buAutoNum type="arabicPeriod"/>
            </a:pP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ความสัมพันธ์ตั้งแต่สอง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ตีขึ้นไป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197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 2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34680" cy="4525963"/>
          </a:xfrm>
        </p:spPr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 Diagram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ต่อไปนี้จงแปลงเป็นตารางความสัมพันธ์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The ER diagram of the music databas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84"/>
            <a:ext cx="7344816" cy="534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2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Problem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3136"/>
            <a:ext cx="3049844" cy="1944216"/>
          </a:xfrm>
        </p:spPr>
        <p:txBody>
          <a:bodyPr>
            <a:norm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 Diagram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ต่อไปนี้จงแปลงเป็นตารางความสัมพันธ์</a:t>
            </a:r>
          </a:p>
          <a:p>
            <a:pPr marL="0" indent="0">
              <a:buNone/>
            </a:pP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0" name="Picture 2" descr="ผลการค้นหารูปภาพสำหรับ er diagram examples with solution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9451"/>
            <a:ext cx="7560840" cy="54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42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Normalization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คือกระบวนการปรับเปลี่ยนโครงสร้างของ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relation schema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ให้อยู่ในรูปแบบ "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Normal Form"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ในลำดับต่างๆ</a:t>
            </a:r>
          </a:p>
          <a:p>
            <a:pPr marL="685800" indent="-685800"/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685800" indent="-685800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 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ให้กับแต่ละตารางความสัมพันธ์  เพื่อให้ได้โครงสร้างของตารางที่ดี</a:t>
            </a:r>
          </a:p>
          <a:p>
            <a:pPr marL="1085850" lvl="1" indent="-685800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ลดความซ้ำซ้อนของข้อมูล</a:t>
            </a:r>
          </a:p>
          <a:p>
            <a:pPr marL="1085850" lvl="1" indent="-685800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ลดความผิดปรกติของข้อมูล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933402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ตัวอย่างการออกแบบฐานข้อมูลที่จะมีปัญหาของความซ้ำซ้อนตามมา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96287"/>
              </p:ext>
            </p:extLst>
          </p:nvPr>
        </p:nvGraphicFramePr>
        <p:xfrm>
          <a:off x="107504" y="2511152"/>
          <a:ext cx="89644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39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74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91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150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EMP_ID</a:t>
                      </a:r>
                      <a:endParaRPr lang="th-TH" sz="2000" u="sng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EMP_NAME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POSITION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SALARY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BRANCH_ID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AM021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พีรพล  โพธิ์ทัย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B001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BANGKOK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AM035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ศิริรัตน์  สายคุณากร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ASSISTANT 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AM010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เพชราภรณ์  เปรี่ยมศิริ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SECRETARY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B004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CHIANGMAI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ธวัชชัย  ด่านลาเคน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052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ตัวอย่างปัญหาความซ้ำซ้อนในข้อมูล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82" y="4221088"/>
            <a:ext cx="8507288" cy="2365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ความผิดพลาดจากการเพิ่ม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ถ้าต้องการเพิ่มพนักงานใหม่ ที่อยู่สาขา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B004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จะต้องกรอก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B004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คือ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CHIANGMAI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เพิ่มอีก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4" name="สี่เหลี่ยมผืนผ้า 3"/>
          <p:cNvSpPr/>
          <p:nvPr/>
        </p:nvSpPr>
        <p:spPr>
          <a:xfrm>
            <a:off x="467544" y="5373216"/>
            <a:ext cx="7272808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842619"/>
              </p:ext>
            </p:extLst>
          </p:nvPr>
        </p:nvGraphicFramePr>
        <p:xfrm>
          <a:off x="107504" y="1663824"/>
          <a:ext cx="89644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39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74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91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150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EMP_ID</a:t>
                      </a:r>
                      <a:endParaRPr lang="th-TH" sz="2000" u="sng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EMP_NAME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POSITION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SALARY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BRANCH_ID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AM021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พีรพล  โพธิ์ทัย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B001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BANGKOK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AM035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ศิริรัตน์  สายคุณากร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ASSISTANT 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AM010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เพชราภรณ์  เปรี่ยมศิริ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SECRETARY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B004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CHIANGMAI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ธวัชชัย  ด่านลาเคน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9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ตัวอย่างปัญหาความซ้ำซ้อนในข้อมูล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082" y="3933056"/>
            <a:ext cx="8507288" cy="23657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ความผิดพลาดจากการเพิ่ม</a:t>
            </a: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ถ้าต้องการเพิ่มสาขา จะมีปัญหาคือ ตารางนี้มีทั้งข้อมูลพนักงานและข้อมูลสาขาอยู่รวมกัน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หากจะเพิ่มเฉพาะ รหัสสาขา และ ที่อยู่ ก็ไม่ได้เพราะ รหัสพนักงาน จะมีค่าว่างไม่ได้เพราะเป็น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Primary Key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ของตารางดังนั้นจะบันทึกได้ก็ต่อเมื่อมีพนักงานแล้ว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6" name="สี่เหลี่ยมผืนผ้า 5"/>
          <p:cNvSpPr/>
          <p:nvPr/>
        </p:nvSpPr>
        <p:spPr>
          <a:xfrm>
            <a:off x="611560" y="5301208"/>
            <a:ext cx="8208912" cy="8393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47836"/>
              </p:ext>
            </p:extLst>
          </p:nvPr>
        </p:nvGraphicFramePr>
        <p:xfrm>
          <a:off x="107504" y="1591816"/>
          <a:ext cx="896448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39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174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91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150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0364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EMP_ID</a:t>
                      </a:r>
                      <a:endParaRPr lang="th-TH" sz="2000" u="sng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EMP_NAME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POSITION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SALARY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BRANCH_ID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  <a:endParaRPr lang="th-TH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AM021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พีรพล  โพธิ์ทัย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B001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BANGKOK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AM035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ศิริรัตน์  สายคุณากร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ASSISTANT 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AM010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เพชราภรณ์  เปรี่ยมศิริ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SECRETARY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B004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CHIANGMAI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ธวัชชัย  ด่านลาเคน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ตัวอย่างการออกแบบฐานข้อมูลที่ดี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77696"/>
              </p:ext>
            </p:extLst>
          </p:nvPr>
        </p:nvGraphicFramePr>
        <p:xfrm>
          <a:off x="539551" y="1700808"/>
          <a:ext cx="784887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6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9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056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684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651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EMP_ID</a:t>
                      </a:r>
                      <a:endParaRPr lang="th-TH" sz="2400" u="sng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EMP_NAME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POSITION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SALARY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BRANCH_ID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AM021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พีรพล  โพธิ์ทัย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B001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AM035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ศิริรัตน์  สายคุณากร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ASSISTANT MANAGER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AM010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เพชราภรณ์  เปรี่ยมศิริ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SECRETARY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20000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B004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AM005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ธวัชชัย  ด่านลาเคน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MANAGER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30000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600278"/>
              </p:ext>
            </p:extLst>
          </p:nvPr>
        </p:nvGraphicFramePr>
        <p:xfrm>
          <a:off x="2627784" y="4221088"/>
          <a:ext cx="396044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BRANCH_ID</a:t>
                      </a:r>
                      <a:endParaRPr lang="th-TH" sz="2400" u="sng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  <a:endParaRPr lang="th-TH" sz="24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B001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BANGKOK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B005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RATCHABURI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B004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CHIANGMAI</a:t>
                      </a:r>
                      <a:endParaRPr lang="th-TH" sz="24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57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Normalization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3608" y="1484784"/>
            <a:ext cx="1440160" cy="57606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Analysis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915816" y="1556792"/>
            <a:ext cx="576064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9912" y="1484784"/>
            <a:ext cx="1944216" cy="5760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 Diagram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499992" y="2132856"/>
            <a:ext cx="360040" cy="50405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23449" y="2708920"/>
            <a:ext cx="3312368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Unnormalized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relation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1920" y="3356992"/>
            <a:ext cx="1728192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NF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1920" y="3861048"/>
            <a:ext cx="1728192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NF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51920" y="4365104"/>
            <a:ext cx="1728192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NF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51920" y="4869160"/>
            <a:ext cx="1728192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Boyce/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Codd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51920" y="5373216"/>
            <a:ext cx="1728192" cy="43204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 NF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87824" y="5949280"/>
            <a:ext cx="3312368" cy="57606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Normalized relation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5839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รูปแบบบรรทัดฐาน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820472" cy="4997152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มีได้ถึง 5 ระดับ ในระดับที่ 3 ก็จัดว่าเพียงพอสำหรับการออกแบบฐานข้อมูลในปัจจุบัน</a:t>
            </a:r>
          </a:p>
          <a:p>
            <a:pPr lvl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 NF -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repeating group (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กำจัดกลุ่มของข้อมูลที่มีความซ้ำซ้อน)</a:t>
            </a: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NF -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partial dependency (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กำจัดการขึ้นต่อกันบางส่วน)</a:t>
            </a: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NF –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dependency (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กำจัดการขึ้นต่อกันของ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ที่ไม่ใช่คีย์หลัก)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894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รูปแบบบรรทัดฐาน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7704" y="1556792"/>
            <a:ext cx="6192688" cy="5760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1NF “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Repeating Group”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7704" y="2492896"/>
            <a:ext cx="6192688" cy="5760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2NF “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Partial Dependency”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7704" y="3356992"/>
            <a:ext cx="6192688" cy="5760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3NF “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Dependency”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04" y="4221088"/>
            <a:ext cx="6192688" cy="5760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BCNF “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ขจัดปัญหา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Overlap Multiple Candidate Key”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7704" y="5085184"/>
            <a:ext cx="6192688" cy="5760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4NF “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Nontrivial 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Multivalued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Dependency”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5949280"/>
            <a:ext cx="6192688" cy="57606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5NF “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Join Dependency”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46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1: 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ตีปรกติ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ตีปรกติเป็นหนึ่งตารางความสัมพันธ์</a:t>
            </a: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ของความสัมพันธ์มาจากแอ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i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ยกเว้น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หลายค่า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กุญแจหลักของตารางความสัมพันธ์คือแอ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43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รูปแบบบรรทัดฐานที่หนึ่ง(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First Normal Form: 1NF)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ความสัมพันธ์ใด ๆ จะเป็น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1NF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 ทุก ๆ โดเมนเป็นค่าครบหน่วย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atomic values)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ค่าของ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เป็นค่าครบหน่วย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ตรวจดูว่า 1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มาจาก 1 โดเมน</a:t>
            </a:r>
          </a:p>
          <a:p>
            <a:pPr lvl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(ชื่อและชนิดของ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Attribute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ถูกต้องตามมาตรฐาน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ค่าของ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Attribute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สอดคล้องตามมาตรฐาน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ทุก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ในแต่ละ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record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จะเป็น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single value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ไม่มีค่าของกลุ่ม ข้อมูลที่ซ้ำกัน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Repeating Group)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ข้อมูลทุกแถว (</a:t>
            </a:r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Tuple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ต้องมีค่าไม่ซ้ำกัน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40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3004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ตารางที่มีลักษณะข้อมูลเป็น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Repeating Group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41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458115"/>
              </p:ext>
            </p:extLst>
          </p:nvPr>
        </p:nvGraphicFramePr>
        <p:xfrm>
          <a:off x="539552" y="2060848"/>
          <a:ext cx="8280919" cy="3749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137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137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37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97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3200" b="1" u="sng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s_id</a:t>
                      </a:r>
                      <a:endParaRPr lang="th-TH" sz="3200" b="1" u="sng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u="none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s_name</a:t>
                      </a:r>
                      <a:endParaRPr lang="th-TH" sz="3200" b="1" u="none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u="none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s_surname</a:t>
                      </a:r>
                      <a:endParaRPr lang="th-TH" sz="3200" b="1" u="none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u="none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c_id</a:t>
                      </a:r>
                      <a:endParaRPr lang="th-TH" sz="3200" b="1" u="none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542107030005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2800" b="1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กฤษ</a:t>
                      </a: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อิ่มรุ่งเรือง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CE354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CE498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CE305</a:t>
                      </a:r>
                      <a:endParaRPr lang="en-US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98320"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554607030015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สาวิตรี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วิไลโรจน์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CE354</a:t>
                      </a: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CE356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CE215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CE327</a:t>
                      </a:r>
                      <a:endParaRPr lang="en-US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57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First Normal Form: 1NF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42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09796"/>
              </p:ext>
            </p:extLst>
          </p:nvPr>
        </p:nvGraphicFramePr>
        <p:xfrm>
          <a:off x="755576" y="1772816"/>
          <a:ext cx="7776864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3200" b="1" u="sng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s_id</a:t>
                      </a:r>
                      <a:endParaRPr lang="th-TH" sz="3200" b="1" u="sng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u="none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s_name</a:t>
                      </a:r>
                      <a:endParaRPr lang="th-TH" sz="3200" b="1" u="none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u="none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s_surname</a:t>
                      </a:r>
                      <a:endParaRPr lang="th-TH" sz="3200" b="1" u="none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u="sng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c_id</a:t>
                      </a:r>
                      <a:endParaRPr lang="th-TH" sz="3200" b="1" u="sng" baseline="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542107030005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กฤษ</a:t>
                      </a: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อิ่มรุ่งเรือง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542107030005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กฤษ</a:t>
                      </a: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อิ่มรุ่งเรือง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CE498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542107030005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กฤษ</a:t>
                      </a: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ดา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อิ่มรุ่งเรือง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CE305</a:t>
                      </a:r>
                      <a:endParaRPr lang="th-TH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554607030015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สาวิตรี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วิไลโรจน์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CE354</a:t>
                      </a: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554607030015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สาวิตรี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วิไลโรจน์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CE356</a:t>
                      </a:r>
                      <a:endParaRPr lang="en-US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554607030015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สาวิตรี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วิไลโรจน์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CE215</a:t>
                      </a:r>
                      <a:endParaRPr lang="en-US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554607030015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สาวิตรี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วิไลโรจน์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none" baseline="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CE327</a:t>
                      </a:r>
                      <a:endParaRPr lang="en-US" sz="2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6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First Normal Form: 1NF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ดูตารางความสัมพันธ์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เป็นรูปแบบบรรทัดฐานที่หนึ่งหรือไม่</a:t>
            </a:r>
          </a:p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ถ้าไม่เป็นรูปแบบบรรทัดฐานที่หนึ่ง  ให้ระบุส่วนที่ทำให้ไม่เป็น และทำให้เป็นรูปแบบบรรทัดฐานที่หนึ่ง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43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0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65767"/>
              </p:ext>
            </p:extLst>
          </p:nvPr>
        </p:nvGraphicFramePr>
        <p:xfrm>
          <a:off x="1680665" y="3965024"/>
          <a:ext cx="6635751" cy="256032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6065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879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12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 u="sng" dirty="0"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PID</a:t>
                      </a:r>
                      <a:endParaRPr lang="en-US" sz="2800" b="1" i="0" dirty="0">
                        <a:latin typeface="TH SarabunPSK" panose="020B0500040200020003" pitchFamily="34" charset="-34"/>
                        <a:ea typeface="BrowalliaUPC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PNAME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PRICE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P001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Red shirt size 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199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 002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Blue shirt size 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199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P003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Red shirt size 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199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P_004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Blue shirt size 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199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P005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Black Jeans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anose="020B0500040200020003" pitchFamily="34" charset="-34"/>
                          <a:ea typeface="BrowalliaUPC"/>
                          <a:cs typeface="TH SarabunPSK" panose="020B0500040200020003" pitchFamily="34" charset="-34"/>
                        </a:rPr>
                        <a:t>399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1" name="Text Box 62"/>
          <p:cNvSpPr txBox="1">
            <a:spLocks noChangeArrowheads="1"/>
          </p:cNvSpPr>
          <p:nvPr/>
        </p:nvSpPr>
        <p:spPr bwMode="auto">
          <a:xfrm>
            <a:off x="1619672" y="3501008"/>
            <a:ext cx="1138453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72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970" y="274638"/>
            <a:ext cx="8713663" cy="1143000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การพึ่งพิงเชิงฟังก์ชัน (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Functional dependencies: FDs)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-&gt; Y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อ่านว่า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“X functionally determines Y”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“X arrow Y”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เป็นตัวกำหนด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(determinant)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เป็นตัวพึ่งพิง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(dependent)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นิยาม</a:t>
            </a:r>
          </a:p>
          <a:p>
            <a:pPr lvl="1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เป็นความสัมพันธ์</a:t>
            </a:r>
          </a:p>
          <a:p>
            <a:pPr lvl="1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เป็นเซตย่อยของกลุ่ม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Attribute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</a:p>
          <a:p>
            <a:pPr lvl="1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-&gt; 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 แต่ละค่าของ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หนึ่งค่าในความสัมพันธ์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ถ้ามี  2 ทูเพิลใน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มีค่า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เหมือนกัน  จะต้องมีค่า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ค่าเดียวกัน</a:t>
            </a:r>
          </a:p>
          <a:p>
            <a:pPr lvl="1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เป็นตัวกำหนดค่า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(determine)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หรือค่าของ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ขึ้นอยู่กับค่าของ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(Y depends on X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Y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44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08467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856984" cy="1143000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การพึ่งพิงเชิงฟังก์ชัน (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Functional dependencies: FDs)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97152"/>
          </a:xfrm>
        </p:spPr>
        <p:txBody>
          <a:bodyPr>
            <a:normAutofit/>
          </a:bodyPr>
          <a:lstStyle/>
          <a:p>
            <a:pPr algn="thaiDist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แบ่งได้เป็น 2 รูปแบบ คือ</a:t>
            </a:r>
          </a:p>
          <a:p>
            <a:pPr lvl="1" algn="thaiDist"/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1: 1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	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Attribute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ทางด้านซ้าย 1 ค่า  					บ่งบอกค่าของ</a:t>
            </a:r>
            <a:r>
              <a:rPr lang="en-US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Attribute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ทางขวา 1 ค่า</a:t>
            </a:r>
            <a:endParaRPr lang="en-US" sz="3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 algn="thaiDist"/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m: 1 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ค่าของ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Attribute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 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ทางด้านซ้ายตั้งแต่ 1 ค่าขึ้นไป </a:t>
            </a:r>
          </a:p>
          <a:p>
            <a:pPr lvl="1" algn="thaiDist">
              <a:buNone/>
            </a:pP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		บ่งบอกค่าของ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Attribute</a:t>
            </a:r>
            <a:r>
              <a:rPr lang="th-TH" sz="3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ทางขวา 1 ค่า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45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23044" y="5229001"/>
            <a:ext cx="3525838" cy="576263"/>
            <a:chOff x="1701" y="1842"/>
            <a:chExt cx="2221" cy="363"/>
          </a:xfrm>
        </p:grpSpPr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1701" y="1842"/>
              <a:ext cx="86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 sz="2400" b="1" u="sng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EMP_ID</a:t>
              </a:r>
              <a:endParaRPr lang="th-TH" sz="2400" u="sng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3061" y="1842"/>
              <a:ext cx="86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EMP_NAME</a:t>
              </a:r>
              <a:endPara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Line 15"/>
            <p:cNvSpPr>
              <a:spLocks noChangeShapeType="1"/>
            </p:cNvSpPr>
            <p:nvPr/>
          </p:nvSpPr>
          <p:spPr bwMode="auto">
            <a:xfrm flipV="1">
              <a:off x="2608" y="2024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9" name="สี่เหลี่ยมผืนผ้า 8"/>
          <p:cNvSpPr/>
          <p:nvPr/>
        </p:nvSpPr>
        <p:spPr>
          <a:xfrm>
            <a:off x="4067944" y="4924325"/>
            <a:ext cx="4968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เมื่อระบุค่าของรหัสพนักงาน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(EMP_ID)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จะสามารถทราบชื่อพนักงาน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(EMP_NAME)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ที่มีรหัสตามที่ระบุได้</a:t>
            </a:r>
          </a:p>
        </p:txBody>
      </p:sp>
    </p:spTree>
    <p:extLst>
      <p:ext uri="{BB962C8B-B14F-4D97-AF65-F5344CB8AC3E}">
        <p14:creationId xmlns:p14="http://schemas.microsoft.com/office/powerpoint/2010/main" val="10598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Full Functional Dependencies (Full FDs)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686800" cy="4997152"/>
          </a:xfrm>
        </p:spPr>
        <p:txBody>
          <a:bodyPr>
            <a:norm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การพึ่งพิงเชิงฟังก์ชันจะเป็น</a:t>
            </a:r>
            <a:r>
              <a:rPr lang="th-TH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การพึ่งพิงเชิงฟังก์ชันแบบเต็ม</a:t>
            </a:r>
            <a:r>
              <a:rPr lang="en-US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(full functional dependencies: full FDs)</a:t>
            </a:r>
            <a:r>
              <a:rPr lang="th-TH" sz="28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ขึ้นกับค่า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เท่านั้น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หรือพูดอีกอย่างว่า  ค่า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" pitchFamily="2" charset="2"/>
              </a:rPr>
              <a:t>Y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ไม่ขึ้นกับเซตย่อยของ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</a:p>
          <a:p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ถ้าไม่เป็นไปตามเงื่อนไขนี้ เรียกว่าเป็น</a:t>
            </a:r>
            <a:r>
              <a:rPr lang="th-TH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การพึ่งพิงเชิงฟังก์ชันบางส่วน</a:t>
            </a:r>
            <a:r>
              <a:rPr lang="en-US" sz="28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(partial dependencies)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46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9962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แผนภาพเอฟดี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 Diagram)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47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971550" y="1412776"/>
            <a:ext cx="79216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จากความสัมพันธ์ที่ให้มา สามารถเขียนแผนภาพเอฟดีได้ดังนี้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0" name="Picture 4" descr="untitl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1746250"/>
            <a:ext cx="8886825" cy="1377950"/>
          </a:xfrm>
          <a:prstGeom prst="rect">
            <a:avLst/>
          </a:prstGeom>
          <a:noFill/>
        </p:spPr>
      </p:pic>
      <p:sp>
        <p:nvSpPr>
          <p:cNvPr id="55" name="Text Box 5"/>
          <p:cNvSpPr txBox="1">
            <a:spLocks noChangeArrowheads="1"/>
          </p:cNvSpPr>
          <p:nvPr/>
        </p:nvSpPr>
        <p:spPr bwMode="auto">
          <a:xfrm>
            <a:off x="3810000" y="5100638"/>
            <a:ext cx="834008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OrderID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4876800" y="4110038"/>
            <a:ext cx="838691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1781300" y="3945763"/>
            <a:ext cx="1447056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CompanyName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6019800" y="6015038"/>
            <a:ext cx="1300356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RequiredDate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Text Box 9"/>
          <p:cNvSpPr txBox="1">
            <a:spLocks noChangeArrowheads="1"/>
          </p:cNvSpPr>
          <p:nvPr/>
        </p:nvSpPr>
        <p:spPr bwMode="auto">
          <a:xfrm>
            <a:off x="6248400" y="4943475"/>
            <a:ext cx="1203920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OrderDate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0" name="Text Box 10"/>
          <p:cNvSpPr txBox="1">
            <a:spLocks noChangeArrowheads="1"/>
          </p:cNvSpPr>
          <p:nvPr/>
        </p:nvSpPr>
        <p:spPr bwMode="auto">
          <a:xfrm>
            <a:off x="3810000" y="6243638"/>
            <a:ext cx="495649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City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1" name="Text Box 11"/>
          <p:cNvSpPr txBox="1">
            <a:spLocks noChangeArrowheads="1"/>
          </p:cNvSpPr>
          <p:nvPr/>
        </p:nvSpPr>
        <p:spPr bwMode="auto">
          <a:xfrm>
            <a:off x="1600200" y="5634038"/>
            <a:ext cx="1099592" cy="40011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PostalCode</a:t>
            </a:r>
            <a:endParaRPr lang="en-US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2" name="Line 12"/>
          <p:cNvSpPr>
            <a:spLocks noChangeShapeType="1"/>
          </p:cNvSpPr>
          <p:nvPr/>
        </p:nvSpPr>
        <p:spPr bwMode="auto">
          <a:xfrm flipV="1">
            <a:off x="4655103" y="4491038"/>
            <a:ext cx="374097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3" name="Line 13"/>
          <p:cNvSpPr>
            <a:spLocks noChangeShapeType="1"/>
          </p:cNvSpPr>
          <p:nvPr/>
        </p:nvSpPr>
        <p:spPr bwMode="auto">
          <a:xfrm flipH="1" flipV="1">
            <a:off x="3218924" y="4294704"/>
            <a:ext cx="819676" cy="80593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4" name="Line 14"/>
          <p:cNvSpPr>
            <a:spLocks noChangeShapeType="1"/>
          </p:cNvSpPr>
          <p:nvPr/>
        </p:nvSpPr>
        <p:spPr bwMode="auto">
          <a:xfrm flipV="1">
            <a:off x="4655103" y="5100638"/>
            <a:ext cx="1593297" cy="147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5" name="Line 15"/>
          <p:cNvSpPr>
            <a:spLocks noChangeShapeType="1"/>
          </p:cNvSpPr>
          <p:nvPr/>
        </p:nvSpPr>
        <p:spPr bwMode="auto">
          <a:xfrm>
            <a:off x="4655103" y="5405438"/>
            <a:ext cx="1364697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6" name="Line 16"/>
          <p:cNvSpPr>
            <a:spLocks noChangeShapeType="1"/>
          </p:cNvSpPr>
          <p:nvPr/>
        </p:nvSpPr>
        <p:spPr bwMode="auto">
          <a:xfrm flipH="1">
            <a:off x="4114800" y="5481638"/>
            <a:ext cx="4572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7" name="Line 17"/>
          <p:cNvSpPr>
            <a:spLocks noChangeShapeType="1"/>
          </p:cNvSpPr>
          <p:nvPr/>
        </p:nvSpPr>
        <p:spPr bwMode="auto">
          <a:xfrm flipH="1">
            <a:off x="2701784" y="5405438"/>
            <a:ext cx="1108216" cy="433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8" name="Line 18"/>
          <p:cNvSpPr>
            <a:spLocks noChangeShapeType="1"/>
          </p:cNvSpPr>
          <p:nvPr/>
        </p:nvSpPr>
        <p:spPr bwMode="auto">
          <a:xfrm>
            <a:off x="3218925" y="4110038"/>
            <a:ext cx="1657876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9" name="Line 19"/>
          <p:cNvSpPr>
            <a:spLocks noChangeShapeType="1"/>
          </p:cNvSpPr>
          <p:nvPr/>
        </p:nvSpPr>
        <p:spPr bwMode="auto">
          <a:xfrm>
            <a:off x="2286000" y="4338638"/>
            <a:ext cx="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0" name="Line 20"/>
          <p:cNvSpPr>
            <a:spLocks noChangeShapeType="1"/>
          </p:cNvSpPr>
          <p:nvPr/>
        </p:nvSpPr>
        <p:spPr bwMode="auto">
          <a:xfrm>
            <a:off x="2971800" y="4338638"/>
            <a:ext cx="990600" cy="1905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" name="Line 21"/>
          <p:cNvSpPr>
            <a:spLocks noChangeShapeType="1"/>
          </p:cNvSpPr>
          <p:nvPr/>
        </p:nvSpPr>
        <p:spPr bwMode="auto">
          <a:xfrm flipH="1">
            <a:off x="2667000" y="4414838"/>
            <a:ext cx="2209800" cy="1219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2" name="Rectangle 22"/>
          <p:cNvSpPr>
            <a:spLocks noChangeArrowheads="1"/>
          </p:cNvSpPr>
          <p:nvPr/>
        </p:nvSpPr>
        <p:spPr bwMode="auto">
          <a:xfrm>
            <a:off x="1691680" y="3805238"/>
            <a:ext cx="4328120" cy="838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3" name="Line 23"/>
          <p:cNvSpPr>
            <a:spLocks noChangeShapeType="1"/>
          </p:cNvSpPr>
          <p:nvPr/>
        </p:nvSpPr>
        <p:spPr bwMode="auto">
          <a:xfrm>
            <a:off x="1981200" y="4643438"/>
            <a:ext cx="0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4" name="Rectangle 24"/>
          <p:cNvSpPr>
            <a:spLocks noChangeArrowheads="1"/>
          </p:cNvSpPr>
          <p:nvPr/>
        </p:nvSpPr>
        <p:spPr bwMode="auto">
          <a:xfrm>
            <a:off x="3738563" y="4829175"/>
            <a:ext cx="3838575" cy="838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5" name="Line 25"/>
          <p:cNvSpPr>
            <a:spLocks noChangeShapeType="1"/>
          </p:cNvSpPr>
          <p:nvPr/>
        </p:nvSpPr>
        <p:spPr bwMode="auto">
          <a:xfrm>
            <a:off x="7010400" y="5662613"/>
            <a:ext cx="0" cy="352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27" name="สี่เหลี่ยมผืนผ้า 5"/>
          <p:cNvSpPr/>
          <p:nvPr/>
        </p:nvSpPr>
        <p:spPr>
          <a:xfrm>
            <a:off x="128588" y="3645025"/>
            <a:ext cx="8764587" cy="31288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701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2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3789040"/>
            <a:ext cx="8229600" cy="252028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FD1: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OrderID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OrderDate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-&gt;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RequiredDate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FD2: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OrderID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-&gt;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OrderDate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FD3: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OrderID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-&gt;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RequiredDate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FD1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full FD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OrderID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-&gt;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RequiredDate</a:t>
            </a:r>
            <a:endParaRPr lang="en-US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48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589975" y="1984822"/>
            <a:ext cx="985788" cy="4616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OrderID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787900" y="2899222"/>
            <a:ext cx="1521570" cy="4616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RequiredDate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016500" y="1827659"/>
            <a:ext cx="1202573" cy="4616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OrderDate</a:t>
            </a:r>
            <a:endParaRPr lang="en-US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582988" y="1984822"/>
            <a:ext cx="1433512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3582988" y="2289622"/>
            <a:ext cx="1204912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06663" y="1713359"/>
            <a:ext cx="3838575" cy="8382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5778500" y="2546797"/>
            <a:ext cx="0" cy="3524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12" name="สี่เหลี่ยมผืนผ้า 5"/>
          <p:cNvSpPr/>
          <p:nvPr/>
        </p:nvSpPr>
        <p:spPr>
          <a:xfrm>
            <a:off x="457200" y="5877272"/>
            <a:ext cx="8229600" cy="432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012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6" y="274638"/>
            <a:ext cx="8964488" cy="1143000"/>
          </a:xfrm>
        </p:spPr>
        <p:txBody>
          <a:bodyPr>
            <a:normAutofit/>
          </a:bodyPr>
          <a:lstStyle/>
          <a:p>
            <a:r>
              <a:rPr lang="th-TH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รูปแบบบรรทัดฐานที่สอง (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Second Normal Form: 2NF)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ความสัมพันธ์ใด ๆ จะเป็น 2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NF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 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ความสัมพันธ์นั้นเป็น 1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NF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  <a:p>
            <a:pPr lvl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ที่ไม่ใช่กุญแจ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non-key attribute)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มีการพึ่งพิงเชิงฟังก์ชันแบบเต็มกับกุญแจหลัก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ต้องไม่มี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Partial Dependency (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การขึ้นต่อกันบางส่วน)</a:t>
            </a:r>
          </a:p>
          <a:p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สรุปก็คือ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Second Normal form : 2NF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เป็นการขจัด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ไม่ขึ้นกับทั้งส่วนของคีย์หลักออกไป เพื่อให้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อื่นทั้งหมดขึ้นตรงกับส่วนที่เป็นคีย์หลักทั้งหมดเท่านั้น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49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214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ตีปรกติ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21096" y="1893912"/>
            <a:ext cx="4343400" cy="3200400"/>
          </a:xfrm>
          <a:prstGeom prst="roundRect">
            <a:avLst>
              <a:gd name="adj" fmla="val 16667"/>
            </a:avLst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273496" y="2046312"/>
            <a:ext cx="8686800" cy="4191000"/>
            <a:chOff x="144" y="1056"/>
            <a:chExt cx="5472" cy="2640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152" y="1776"/>
              <a:ext cx="864" cy="4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STUDENT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648" y="1776"/>
              <a:ext cx="864" cy="4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COURSE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768" y="1056"/>
              <a:ext cx="816" cy="3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u="sng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SID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24" y="1104"/>
              <a:ext cx="816" cy="3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SNAME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44" y="1632"/>
              <a:ext cx="816" cy="3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ADDRESS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80" y="2448"/>
              <a:ext cx="816" cy="384"/>
            </a:xfrm>
            <a:prstGeom prst="ellipse">
              <a:avLst/>
            </a:prstGeom>
            <a:noFill/>
            <a:ln w="76200" cmpd="dbl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STEL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792" y="1104"/>
              <a:ext cx="816" cy="3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CNAME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800" y="1536"/>
              <a:ext cx="816" cy="3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u="sng">
                  <a:latin typeface="TH Sarabun New" panose="020B0500040200020003" pitchFamily="34" charset="-34"/>
                  <a:cs typeface="TH Sarabun New" panose="020B0500040200020003" pitchFamily="34" charset="-34"/>
                </a:rPr>
                <a:t>CID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360" y="3312"/>
              <a:ext cx="816" cy="38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GROUP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2256" y="2592"/>
              <a:ext cx="1200" cy="672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REGISTER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296" y="1440"/>
              <a:ext cx="144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1824" y="1488"/>
              <a:ext cx="384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960" y="1824"/>
              <a:ext cx="192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1008" y="2256"/>
              <a:ext cx="336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H="1">
              <a:off x="4176" y="1488"/>
              <a:ext cx="48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H="1">
              <a:off x="4512" y="1824"/>
              <a:ext cx="336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776" y="2256"/>
              <a:ext cx="48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3456" y="2256"/>
              <a:ext cx="576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186" y="3072"/>
              <a:ext cx="432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th-TH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5607496" y="1893912"/>
            <a:ext cx="3429000" cy="2286000"/>
          </a:xfrm>
          <a:prstGeom prst="roundRect">
            <a:avLst>
              <a:gd name="adj" fmla="val 16667"/>
            </a:avLst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th-TH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872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กำหนดให้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A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เป็นกุญแจ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50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736404" y="3780674"/>
            <a:ext cx="369012" cy="584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A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2383785" y="2564904"/>
            <a:ext cx="373820" cy="584775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</a:t>
            </a: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3912090" y="3801576"/>
            <a:ext cx="346570" cy="584775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u="sng" dirty="0" smtClean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endParaRPr lang="en-US" sz="3200" b="1" u="sng" dirty="0">
              <a:solidFill>
                <a:schemeClr val="accen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6430639" y="3962357"/>
            <a:ext cx="328936" cy="584775"/>
          </a:xfrm>
          <a:prstGeom prst="rect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834937" y="2403466"/>
            <a:ext cx="328936" cy="584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latin typeface="TH Sarabun New" panose="020B0500040200020003" pitchFamily="34" charset="-34"/>
                <a:cs typeface="TH Sarabun New" panose="020B0500040200020003" pitchFamily="34" charset="-34"/>
              </a:rPr>
              <a:t>E</a:t>
            </a: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4464323" y="5090804"/>
            <a:ext cx="370614" cy="584775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624579" y="4933620"/>
            <a:ext cx="362600" cy="584775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635896" y="3573016"/>
            <a:ext cx="1698104" cy="974116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ลูกศรเชื่อมต่อแบบตรง 11"/>
          <p:cNvCxnSpPr>
            <a:endCxn id="24" idx="2"/>
          </p:cNvCxnSpPr>
          <p:nvPr/>
        </p:nvCxnSpPr>
        <p:spPr>
          <a:xfrm flipV="1">
            <a:off x="4728125" y="2988241"/>
            <a:ext cx="271280" cy="575549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>
            <a:endCxn id="21" idx="3"/>
          </p:cNvCxnSpPr>
          <p:nvPr/>
        </p:nvCxnSpPr>
        <p:spPr>
          <a:xfrm flipH="1" flipV="1">
            <a:off x="2757605" y="2857292"/>
            <a:ext cx="1365415" cy="718859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>
            <a:endCxn id="26" idx="0"/>
          </p:cNvCxnSpPr>
          <p:nvPr/>
        </p:nvCxnSpPr>
        <p:spPr>
          <a:xfrm flipH="1">
            <a:off x="2805879" y="4226700"/>
            <a:ext cx="835350" cy="706920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/>
          <p:cNvCxnSpPr>
            <a:stCxn id="6" idx="2"/>
            <a:endCxn id="25" idx="0"/>
          </p:cNvCxnSpPr>
          <p:nvPr/>
        </p:nvCxnSpPr>
        <p:spPr>
          <a:xfrm>
            <a:off x="4484948" y="4547132"/>
            <a:ext cx="164682" cy="543672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>
            <a:endCxn id="23" idx="1"/>
          </p:cNvCxnSpPr>
          <p:nvPr/>
        </p:nvCxnSpPr>
        <p:spPr>
          <a:xfrm>
            <a:off x="5340377" y="3863182"/>
            <a:ext cx="1090262" cy="391563"/>
          </a:xfrm>
          <a:prstGeom prst="straightConnector1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>
            <a:stCxn id="13" idx="0"/>
          </p:cNvCxnSpPr>
          <p:nvPr/>
        </p:nvCxnSpPr>
        <p:spPr>
          <a:xfrm flipV="1">
            <a:off x="4920910" y="2997467"/>
            <a:ext cx="164468" cy="78320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>
            <a:stCxn id="22" idx="0"/>
          </p:cNvCxnSpPr>
          <p:nvPr/>
        </p:nvCxnSpPr>
        <p:spPr>
          <a:xfrm flipH="1" flipV="1">
            <a:off x="2757605" y="3149679"/>
            <a:ext cx="1327770" cy="65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ลูกศรเชื่อมต่อแบบตรง 42"/>
          <p:cNvCxnSpPr>
            <a:stCxn id="22" idx="1"/>
            <a:endCxn id="26" idx="3"/>
          </p:cNvCxnSpPr>
          <p:nvPr/>
        </p:nvCxnSpPr>
        <p:spPr>
          <a:xfrm flipH="1">
            <a:off x="2987179" y="4093964"/>
            <a:ext cx="924911" cy="113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ลูกศรเชื่อมต่อแบบตรง 44"/>
          <p:cNvCxnSpPr>
            <a:stCxn id="22" idx="2"/>
            <a:endCxn id="25" idx="1"/>
          </p:cNvCxnSpPr>
          <p:nvPr/>
        </p:nvCxnSpPr>
        <p:spPr>
          <a:xfrm>
            <a:off x="4085375" y="4386351"/>
            <a:ext cx="378948" cy="996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656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51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auto">
          <a:xfrm>
            <a:off x="4495800" y="3079750"/>
            <a:ext cx="609600" cy="762000"/>
          </a:xfrm>
          <a:prstGeom prst="downArrow">
            <a:avLst>
              <a:gd name="adj1" fmla="val 50000"/>
              <a:gd name="adj2" fmla="val 48438"/>
            </a:avLst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0990"/>
              </p:ext>
            </p:extLst>
          </p:nvPr>
        </p:nvGraphicFramePr>
        <p:xfrm>
          <a:off x="1981200" y="1962150"/>
          <a:ext cx="6096000" cy="577850"/>
        </p:xfrm>
        <a:graphic>
          <a:graphicData uri="http://schemas.openxmlformats.org/drawingml/2006/table">
            <a:tbl>
              <a:tblPr/>
              <a:tblGrid>
                <a:gridCol w="871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8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942025"/>
              </p:ext>
            </p:extLst>
          </p:nvPr>
        </p:nvGraphicFramePr>
        <p:xfrm>
          <a:off x="1600200" y="4293096"/>
          <a:ext cx="2628900" cy="57785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</a:t>
                      </a:r>
                      <a:endParaRPr kumimoji="0" lang="en-US" sz="2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9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6240"/>
              </p:ext>
            </p:extLst>
          </p:nvPr>
        </p:nvGraphicFramePr>
        <p:xfrm>
          <a:off x="2864763" y="5661248"/>
          <a:ext cx="3505200" cy="57785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40" name="AutoShape 46"/>
          <p:cNvCxnSpPr>
            <a:cxnSpLocks noChangeShapeType="1"/>
          </p:cNvCxnSpPr>
          <p:nvPr/>
        </p:nvCxnSpPr>
        <p:spPr bwMode="auto">
          <a:xfrm rot="5400000" flipV="1">
            <a:off x="3722688" y="1527175"/>
            <a:ext cx="1588" cy="871537"/>
          </a:xfrm>
          <a:prstGeom prst="bent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41" name="AutoShape 47"/>
          <p:cNvCxnSpPr>
            <a:cxnSpLocks noChangeShapeType="1"/>
          </p:cNvCxnSpPr>
          <p:nvPr/>
        </p:nvCxnSpPr>
        <p:spPr bwMode="auto">
          <a:xfrm rot="5400000" flipV="1">
            <a:off x="5464175" y="-214312"/>
            <a:ext cx="1588" cy="4354512"/>
          </a:xfrm>
          <a:prstGeom prst="bent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42" name="AutoShape 48"/>
          <p:cNvCxnSpPr>
            <a:cxnSpLocks noChangeShapeType="1"/>
          </p:cNvCxnSpPr>
          <p:nvPr/>
        </p:nvCxnSpPr>
        <p:spPr bwMode="auto">
          <a:xfrm rot="5400000" flipV="1">
            <a:off x="4157663" y="1092200"/>
            <a:ext cx="1588" cy="1741487"/>
          </a:xfrm>
          <a:prstGeom prst="bentConnector3">
            <a:avLst>
              <a:gd name="adj1" fmla="val -1440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43" name="Text Box 50"/>
          <p:cNvSpPr txBox="1">
            <a:spLocks noChangeArrowheads="1"/>
          </p:cNvSpPr>
          <p:nvPr/>
        </p:nvSpPr>
        <p:spPr bwMode="auto">
          <a:xfrm>
            <a:off x="1579561" y="3737372"/>
            <a:ext cx="892177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TH Sarabun New" panose="020B0500040200020003" pitchFamily="34" charset="-34"/>
                <a:cs typeface="TH Sarabun New" panose="020B0500040200020003" pitchFamily="34" charset="-34"/>
              </a:rPr>
              <a:t>R1</a:t>
            </a:r>
          </a:p>
        </p:txBody>
      </p:sp>
      <p:sp>
        <p:nvSpPr>
          <p:cNvPr id="44" name="Text Box 51"/>
          <p:cNvSpPr txBox="1">
            <a:spLocks noChangeArrowheads="1"/>
          </p:cNvSpPr>
          <p:nvPr/>
        </p:nvSpPr>
        <p:spPr bwMode="auto">
          <a:xfrm>
            <a:off x="2852651" y="5137274"/>
            <a:ext cx="937406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R3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5" name="Text Box 52"/>
          <p:cNvSpPr txBox="1">
            <a:spLocks noChangeArrowheads="1"/>
          </p:cNvSpPr>
          <p:nvPr/>
        </p:nvSpPr>
        <p:spPr bwMode="auto">
          <a:xfrm>
            <a:off x="1187624" y="1974411"/>
            <a:ext cx="892175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R0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4" name="AutoShape 48"/>
          <p:cNvCxnSpPr>
            <a:cxnSpLocks noChangeShapeType="1"/>
          </p:cNvCxnSpPr>
          <p:nvPr/>
        </p:nvCxnSpPr>
        <p:spPr bwMode="auto">
          <a:xfrm rot="5400000" flipH="1" flipV="1">
            <a:off x="4140359" y="218948"/>
            <a:ext cx="36196" cy="3461494"/>
          </a:xfrm>
          <a:prstGeom prst="bentConnector4">
            <a:avLst>
              <a:gd name="adj1" fmla="val 1219350"/>
              <a:gd name="adj2" fmla="val 10038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graphicFrame>
        <p:nvGraphicFramePr>
          <p:cNvPr id="27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0245"/>
              </p:ext>
            </p:extLst>
          </p:nvPr>
        </p:nvGraphicFramePr>
        <p:xfrm>
          <a:off x="5464969" y="4283472"/>
          <a:ext cx="1752600" cy="57785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" name="Text Box 50"/>
          <p:cNvSpPr txBox="1">
            <a:spLocks noChangeArrowheads="1"/>
          </p:cNvSpPr>
          <p:nvPr/>
        </p:nvSpPr>
        <p:spPr bwMode="auto">
          <a:xfrm>
            <a:off x="5444330" y="3727748"/>
            <a:ext cx="892177" cy="5847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R2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65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Relational Schema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ที่กำหนดให้ จงเขียนแผนภาพ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ตอบว่า 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2NF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หรือไม่ เพราะเหตุใด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77887"/>
              </p:ext>
            </p:extLst>
          </p:nvPr>
        </p:nvGraphicFramePr>
        <p:xfrm>
          <a:off x="395536" y="2924944"/>
          <a:ext cx="83529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96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339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05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157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404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SSN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PNUMBER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HOURS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ENAME 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PNAME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90941"/>
              </p:ext>
            </p:extLst>
          </p:nvPr>
        </p:nvGraphicFramePr>
        <p:xfrm>
          <a:off x="467545" y="2708920"/>
          <a:ext cx="83529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7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59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05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157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404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SSN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PNUMBER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HOURS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ENAME 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PNAME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53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>
            <a:off x="684213" y="3267099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684213" y="3698899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 flipV="1">
            <a:off x="1835150" y="3308374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Line 11"/>
          <p:cNvSpPr>
            <a:spLocks noChangeShapeType="1"/>
          </p:cNvSpPr>
          <p:nvPr/>
        </p:nvSpPr>
        <p:spPr bwMode="auto">
          <a:xfrm flipV="1">
            <a:off x="3348038" y="3308374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68263" y="3287737"/>
            <a:ext cx="614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FD1</a:t>
            </a:r>
          </a:p>
        </p:txBody>
      </p: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684213" y="384336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>
            <a:off x="684213" y="4275162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Line 15"/>
          <p:cNvSpPr>
            <a:spLocks noChangeShapeType="1"/>
          </p:cNvSpPr>
          <p:nvPr/>
        </p:nvSpPr>
        <p:spPr bwMode="auto">
          <a:xfrm flipV="1">
            <a:off x="4716463" y="3843362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68263" y="3916387"/>
            <a:ext cx="614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FD2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>
            <a:off x="1835150" y="4419624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1835150" y="4779987"/>
            <a:ext cx="612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2" name="Line 19"/>
          <p:cNvSpPr>
            <a:spLocks noChangeShapeType="1"/>
          </p:cNvSpPr>
          <p:nvPr/>
        </p:nvSpPr>
        <p:spPr bwMode="auto">
          <a:xfrm flipV="1">
            <a:off x="6084888" y="434818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3" name="Line 20"/>
          <p:cNvSpPr>
            <a:spLocks noChangeShapeType="1"/>
          </p:cNvSpPr>
          <p:nvPr/>
        </p:nvSpPr>
        <p:spPr bwMode="auto">
          <a:xfrm flipV="1">
            <a:off x="7956550" y="4348187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Text Box 21"/>
          <p:cNvSpPr txBox="1">
            <a:spLocks noChangeArrowheads="1"/>
          </p:cNvSpPr>
          <p:nvPr/>
        </p:nvSpPr>
        <p:spPr bwMode="auto">
          <a:xfrm>
            <a:off x="1115616" y="4365104"/>
            <a:ext cx="614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FD3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5" name="Oval 22"/>
          <p:cNvSpPr>
            <a:spLocks noChangeArrowheads="1"/>
          </p:cNvSpPr>
          <p:nvPr/>
        </p:nvSpPr>
        <p:spPr bwMode="auto">
          <a:xfrm>
            <a:off x="2748322" y="2603549"/>
            <a:ext cx="6000142" cy="734988"/>
          </a:xfrm>
          <a:prstGeom prst="ellips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5868144" y="3717032"/>
            <a:ext cx="2271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Non-Key Attribute</a:t>
            </a:r>
            <a:endParaRPr lang="th-TH" b="1" dirty="0">
              <a:solidFill>
                <a:srgbClr val="3366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8" name="Line 24"/>
          <p:cNvSpPr>
            <a:spLocks noChangeShapeType="1"/>
          </p:cNvSpPr>
          <p:nvPr/>
        </p:nvSpPr>
        <p:spPr bwMode="auto">
          <a:xfrm flipV="1">
            <a:off x="6877050" y="3482999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9" name="Rectangle 25"/>
          <p:cNvSpPr>
            <a:spLocks noChangeArrowheads="1"/>
          </p:cNvSpPr>
          <p:nvPr/>
        </p:nvSpPr>
        <p:spPr bwMode="auto">
          <a:xfrm>
            <a:off x="395535" y="2636912"/>
            <a:ext cx="2352787" cy="671462"/>
          </a:xfrm>
          <a:prstGeom prst="rect">
            <a:avLst/>
          </a:prstGeom>
          <a:noFill/>
          <a:ln w="38100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th-TH" sz="18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0" name="Text Box 26"/>
          <p:cNvSpPr txBox="1">
            <a:spLocks noChangeArrowheads="1"/>
          </p:cNvSpPr>
          <p:nvPr/>
        </p:nvSpPr>
        <p:spPr bwMode="auto">
          <a:xfrm>
            <a:off x="773298" y="1393612"/>
            <a:ext cx="17203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Key Attribute</a:t>
            </a:r>
            <a:endParaRPr lang="th-TH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1" name="Line 27"/>
          <p:cNvSpPr>
            <a:spLocks noChangeShapeType="1"/>
          </p:cNvSpPr>
          <p:nvPr/>
        </p:nvSpPr>
        <p:spPr bwMode="auto">
          <a:xfrm>
            <a:off x="1547813" y="1827237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2" name="Text Box 28"/>
          <p:cNvSpPr txBox="1">
            <a:spLocks noChangeArrowheads="1"/>
          </p:cNvSpPr>
          <p:nvPr/>
        </p:nvSpPr>
        <p:spPr bwMode="auto">
          <a:xfrm>
            <a:off x="2987824" y="5373216"/>
            <a:ext cx="3600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th-TH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ไม่อยู่ใน 2</a:t>
            </a:r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NF </a:t>
            </a:r>
            <a:r>
              <a:rPr lang="th-TH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 </a:t>
            </a:r>
            <a:r>
              <a:rPr lang="en-US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FD2,FD3</a:t>
            </a:r>
            <a:endParaRPr lang="th-TH" b="1" dirty="0">
              <a:solidFill>
                <a:srgbClr val="C0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26" name="สี่เหลี่ยมผืนผ้า 5"/>
          <p:cNvSpPr/>
          <p:nvPr/>
        </p:nvSpPr>
        <p:spPr>
          <a:xfrm>
            <a:off x="128588" y="1417638"/>
            <a:ext cx="8764587" cy="53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427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54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2" name="Line 8"/>
          <p:cNvSpPr>
            <a:spLocks noChangeShapeType="1"/>
          </p:cNvSpPr>
          <p:nvPr/>
        </p:nvSpPr>
        <p:spPr bwMode="auto">
          <a:xfrm>
            <a:off x="684213" y="24923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3" name="Line 9"/>
          <p:cNvSpPr>
            <a:spLocks noChangeShapeType="1"/>
          </p:cNvSpPr>
          <p:nvPr/>
        </p:nvSpPr>
        <p:spPr bwMode="auto">
          <a:xfrm>
            <a:off x="684213" y="2924175"/>
            <a:ext cx="266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4" name="Line 10"/>
          <p:cNvSpPr>
            <a:spLocks noChangeShapeType="1"/>
          </p:cNvSpPr>
          <p:nvPr/>
        </p:nvSpPr>
        <p:spPr bwMode="auto">
          <a:xfrm flipV="1">
            <a:off x="1835150" y="253365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5" name="Line 11"/>
          <p:cNvSpPr>
            <a:spLocks noChangeShapeType="1"/>
          </p:cNvSpPr>
          <p:nvPr/>
        </p:nvSpPr>
        <p:spPr bwMode="auto">
          <a:xfrm flipV="1">
            <a:off x="3348038" y="253365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7" name="Line 13"/>
          <p:cNvSpPr>
            <a:spLocks noChangeShapeType="1"/>
          </p:cNvSpPr>
          <p:nvPr/>
        </p:nvSpPr>
        <p:spPr bwMode="auto">
          <a:xfrm>
            <a:off x="684213" y="30686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8" name="Line 14"/>
          <p:cNvSpPr>
            <a:spLocks noChangeShapeType="1"/>
          </p:cNvSpPr>
          <p:nvPr/>
        </p:nvSpPr>
        <p:spPr bwMode="auto">
          <a:xfrm>
            <a:off x="684213" y="3500438"/>
            <a:ext cx="4032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9" name="Line 15"/>
          <p:cNvSpPr>
            <a:spLocks noChangeShapeType="1"/>
          </p:cNvSpPr>
          <p:nvPr/>
        </p:nvSpPr>
        <p:spPr bwMode="auto">
          <a:xfrm flipV="1">
            <a:off x="4716463" y="30686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1" name="Line 17"/>
          <p:cNvSpPr>
            <a:spLocks noChangeShapeType="1"/>
          </p:cNvSpPr>
          <p:nvPr/>
        </p:nvSpPr>
        <p:spPr bwMode="auto">
          <a:xfrm>
            <a:off x="1835150" y="36449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2" name="Line 18"/>
          <p:cNvSpPr>
            <a:spLocks noChangeShapeType="1"/>
          </p:cNvSpPr>
          <p:nvPr/>
        </p:nvSpPr>
        <p:spPr bwMode="auto">
          <a:xfrm>
            <a:off x="1835150" y="4005263"/>
            <a:ext cx="612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 flipV="1">
            <a:off x="6084888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4" name="Line 20"/>
          <p:cNvSpPr>
            <a:spLocks noChangeShapeType="1"/>
          </p:cNvSpPr>
          <p:nvPr/>
        </p:nvSpPr>
        <p:spPr bwMode="auto">
          <a:xfrm flipV="1">
            <a:off x="7956550" y="35734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0" name="AutoShape 30"/>
          <p:cNvSpPr>
            <a:spLocks/>
          </p:cNvSpPr>
          <p:nvPr/>
        </p:nvSpPr>
        <p:spPr bwMode="auto">
          <a:xfrm>
            <a:off x="6372200" y="4508500"/>
            <a:ext cx="142875" cy="2017713"/>
          </a:xfrm>
          <a:prstGeom prst="rightBrace">
            <a:avLst>
              <a:gd name="adj1" fmla="val 117685"/>
              <a:gd name="adj2" fmla="val 50000"/>
            </a:avLst>
          </a:prstGeom>
          <a:noFill/>
          <a:ln w="9525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1" name="Text Box 31"/>
          <p:cNvSpPr txBox="1">
            <a:spLocks noChangeArrowheads="1"/>
          </p:cNvSpPr>
          <p:nvPr/>
        </p:nvSpPr>
        <p:spPr bwMode="auto">
          <a:xfrm>
            <a:off x="6732240" y="5301208"/>
            <a:ext cx="21601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แตกให้อยู่ในรูป 2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NF</a:t>
            </a:r>
          </a:p>
        </p:txBody>
      </p:sp>
      <p:sp>
        <p:nvSpPr>
          <p:cNvPr id="82" name="Text Box 33"/>
          <p:cNvSpPr txBox="1">
            <a:spLocks noChangeArrowheads="1"/>
          </p:cNvSpPr>
          <p:nvPr/>
        </p:nvSpPr>
        <p:spPr bwMode="auto">
          <a:xfrm>
            <a:off x="323528" y="1412776"/>
            <a:ext cx="12961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Emp_Proj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6" name="Text Box 37"/>
          <p:cNvSpPr txBox="1">
            <a:spLocks noChangeArrowheads="1"/>
          </p:cNvSpPr>
          <p:nvPr/>
        </p:nvSpPr>
        <p:spPr bwMode="auto">
          <a:xfrm>
            <a:off x="3419475" y="2492896"/>
            <a:ext cx="30588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SSN, PNUMBER -&gt; HOURS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  <a:sym typeface="Wingdings" pitchFamily="2" charset="2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390335"/>
              </p:ext>
            </p:extLst>
          </p:nvPr>
        </p:nvGraphicFramePr>
        <p:xfrm>
          <a:off x="467545" y="1902728"/>
          <a:ext cx="835292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976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59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305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157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404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SSN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PNUMBER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HOURS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ENAME 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PNAME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68263" y="2420888"/>
            <a:ext cx="614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FD1</a:t>
            </a: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68263" y="3049538"/>
            <a:ext cx="614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FD2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Text Box 21"/>
          <p:cNvSpPr txBox="1">
            <a:spLocks noChangeArrowheads="1"/>
          </p:cNvSpPr>
          <p:nvPr/>
        </p:nvSpPr>
        <p:spPr bwMode="auto">
          <a:xfrm>
            <a:off x="1115616" y="3498255"/>
            <a:ext cx="614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FD3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5" name="Text Box 37"/>
          <p:cNvSpPr txBox="1">
            <a:spLocks noChangeArrowheads="1"/>
          </p:cNvSpPr>
          <p:nvPr/>
        </p:nvSpPr>
        <p:spPr bwMode="auto">
          <a:xfrm>
            <a:off x="4788024" y="3049796"/>
            <a:ext cx="180690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SSN -&gt; ENAME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  <a:sym typeface="Wingdings" pitchFamily="2" charset="2"/>
            </a:endParaRPr>
          </a:p>
        </p:txBody>
      </p:sp>
      <p:sp>
        <p:nvSpPr>
          <p:cNvPr id="67" name="Text Box 37"/>
          <p:cNvSpPr txBox="1">
            <a:spLocks noChangeArrowheads="1"/>
          </p:cNvSpPr>
          <p:nvPr/>
        </p:nvSpPr>
        <p:spPr bwMode="auto">
          <a:xfrm>
            <a:off x="4527956" y="4005064"/>
            <a:ext cx="30028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PNUMBER -&gt; PLOCATION</a:t>
            </a:r>
          </a:p>
        </p:txBody>
      </p:sp>
      <p:graphicFrame>
        <p:nvGraphicFramePr>
          <p:cNvPr id="68" name="Table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91827"/>
              </p:ext>
            </p:extLst>
          </p:nvPr>
        </p:nvGraphicFramePr>
        <p:xfrm>
          <a:off x="251520" y="4509120"/>
          <a:ext cx="34661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1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618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SSN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PNUMBER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HOURS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9" name="Text Box 33"/>
          <p:cNvSpPr txBox="1">
            <a:spLocks noChangeArrowheads="1"/>
          </p:cNvSpPr>
          <p:nvPr/>
        </p:nvSpPr>
        <p:spPr bwMode="auto">
          <a:xfrm>
            <a:off x="3779912" y="4509120"/>
            <a:ext cx="16627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Emp_Proj1</a:t>
            </a: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962804"/>
              </p:ext>
            </p:extLst>
          </p:nvPr>
        </p:nvGraphicFramePr>
        <p:xfrm>
          <a:off x="251520" y="5287104"/>
          <a:ext cx="239310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30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SSN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ENAME 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1" name="Text Box 33"/>
          <p:cNvSpPr txBox="1">
            <a:spLocks noChangeArrowheads="1"/>
          </p:cNvSpPr>
          <p:nvPr/>
        </p:nvSpPr>
        <p:spPr bwMode="auto">
          <a:xfrm>
            <a:off x="2843808" y="5301208"/>
            <a:ext cx="1771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Emp_Proj2</a:t>
            </a:r>
          </a:p>
        </p:txBody>
      </p: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634298"/>
              </p:ext>
            </p:extLst>
          </p:nvPr>
        </p:nvGraphicFramePr>
        <p:xfrm>
          <a:off x="251520" y="6021288"/>
          <a:ext cx="450403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4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404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PNUMBER</a:t>
                      </a:r>
                      <a:endParaRPr lang="th-TH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PNAME</a:t>
                      </a:r>
                      <a:endParaRPr lang="th-TH" u="none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none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PLOCATION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9" name="Text Box 33"/>
          <p:cNvSpPr txBox="1">
            <a:spLocks noChangeArrowheads="1"/>
          </p:cNvSpPr>
          <p:nvPr/>
        </p:nvSpPr>
        <p:spPr bwMode="auto">
          <a:xfrm>
            <a:off x="4860032" y="6021288"/>
            <a:ext cx="15121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Emp_Proj3</a:t>
            </a:r>
          </a:p>
        </p:txBody>
      </p:sp>
      <p:sp useBgFill="1">
        <p:nvSpPr>
          <p:cNvPr id="31" name="สี่เหลี่ยมผืนผ้า 5"/>
          <p:cNvSpPr/>
          <p:nvPr/>
        </p:nvSpPr>
        <p:spPr>
          <a:xfrm>
            <a:off x="128588" y="1417638"/>
            <a:ext cx="8764587" cy="53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03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55</a:t>
            </a:fld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0"/>
          <a:stretch>
            <a:fillRect/>
          </a:stretch>
        </p:blipFill>
        <p:spPr bwMode="auto">
          <a:xfrm>
            <a:off x="1" y="3524397"/>
            <a:ext cx="9068378" cy="304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323528" y="1412776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1162" lvl="1" eaLnBrk="0" hangingPunct="0">
              <a:spcBef>
                <a:spcPts val="300"/>
              </a:spcBef>
              <a:buClr>
                <a:schemeClr val="accent2"/>
              </a:buClr>
              <a:defRPr/>
            </a:pPr>
            <a:r>
              <a:rPr lang="th-TH" sz="3200" b="1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การแปลง</a:t>
            </a:r>
            <a:r>
              <a:rPr lang="th-TH" sz="3200" b="1" dirty="0" err="1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รีเล</a:t>
            </a:r>
            <a:r>
              <a:rPr lang="th-TH" sz="3200" b="1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ชันรูปแบบบรรทัดฐานระดับที่ 1 ให้เป็น</a:t>
            </a:r>
            <a:r>
              <a:rPr lang="th-TH" sz="3200" b="1" dirty="0" err="1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รีเล</a:t>
            </a:r>
            <a:r>
              <a:rPr lang="th-TH" sz="3200" b="1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ชันที่มีรูปแบบบรรทัดระดับที่ 2</a:t>
            </a:r>
          </a:p>
        </p:txBody>
      </p:sp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26"/>
          <a:stretch>
            <a:fillRect/>
          </a:stretch>
        </p:blipFill>
        <p:spPr bwMode="auto">
          <a:xfrm>
            <a:off x="-1" y="2520458"/>
            <a:ext cx="9068381" cy="105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2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2776"/>
            <a:ext cx="8435975" cy="4525963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จงเขียนแผนภาพเอฟดีของตารางความสัมพันธ์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PROJECT_EMPLOYEE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และทำให้เป็น 2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NF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59575" y="6524625"/>
            <a:ext cx="2133600" cy="323850"/>
          </a:xfrm>
        </p:spPr>
        <p:txBody>
          <a:bodyPr/>
          <a:lstStyle/>
          <a:p>
            <a:fld id="{071B85C3-19D1-4556-A2A6-76B7DB257305}" type="slidenum">
              <a:rPr lang="en-US">
                <a:latin typeface="TH Sarabun New" panose="020B0500040200020003" pitchFamily="34" charset="-34"/>
                <a:cs typeface="TH Sarabun New" panose="020B0500040200020003" pitchFamily="34" charset="-34"/>
              </a:rPr>
              <a:pPr/>
              <a:t>56</a:t>
            </a:fld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12" name="Group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205429"/>
              </p:ext>
            </p:extLst>
          </p:nvPr>
        </p:nvGraphicFramePr>
        <p:xfrm>
          <a:off x="539552" y="2778968"/>
          <a:ext cx="7920880" cy="39624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48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675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46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117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755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117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288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P#</a:t>
                      </a:r>
                      <a:endParaRPr kumimoji="0" lang="th-TH" sz="2000" b="1" i="1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PNAME</a:t>
                      </a:r>
                      <a:endParaRPr kumimoji="0" lang="th-TH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E#</a:t>
                      </a:r>
                      <a:endParaRPr kumimoji="0" lang="th-TH" sz="2000" b="1" i="1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ENAME</a:t>
                      </a:r>
                      <a:endParaRPr kumimoji="0" lang="th-TH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JOB</a:t>
                      </a:r>
                      <a:endParaRPr kumimoji="0" lang="th-TH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CHARGE</a:t>
                      </a:r>
                      <a:endParaRPr kumimoji="0" lang="th-TH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HOURS</a:t>
                      </a:r>
                      <a:endParaRPr kumimoji="0" lang="th-TH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P01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Web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001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Tommy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Programmer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kumimoji="0" lang="th-TH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48</a:t>
                      </a:r>
                      <a:endParaRPr kumimoji="0" lang="th-TH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P01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Web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002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Poppy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</a:t>
                      </a:r>
                      <a:endParaRPr kumimoji="0" lang="th-TH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P02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Database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003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Jessie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DBA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P03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Pocket PC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001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Tommy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P04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Web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002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Poppy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Programmer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P04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Web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004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Tommy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DBA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36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P04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Web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001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Tommy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Programmer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96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P05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Mobile App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002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Poppy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Programmer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300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…</a:t>
                      </a:r>
                      <a:endParaRPr kumimoji="0" lang="th-TH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3" name="Text Box 62"/>
          <p:cNvSpPr txBox="1">
            <a:spLocks noChangeArrowheads="1"/>
          </p:cNvSpPr>
          <p:nvPr/>
        </p:nvSpPr>
        <p:spPr bwMode="auto">
          <a:xfrm>
            <a:off x="467544" y="2420888"/>
            <a:ext cx="1842172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3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PROJECT_EMPLOYEE</a:t>
            </a:r>
          </a:p>
        </p:txBody>
      </p:sp>
    </p:spTree>
    <p:extLst>
      <p:ext uri="{BB962C8B-B14F-4D97-AF65-F5344CB8AC3E}">
        <p14:creationId xmlns:p14="http://schemas.microsoft.com/office/powerpoint/2010/main" val="84273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568952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Functional Dependencies (Transitive FDs)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24536"/>
          </a:xfrm>
        </p:spPr>
        <p:txBody>
          <a:bodyPr/>
          <a:lstStyle/>
          <a:p>
            <a:endParaRPr lang="th-TH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ในความสัมพันธ์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R(A, B, C, D, E)</a:t>
            </a:r>
          </a:p>
          <a:p>
            <a:endParaRPr lang="en-US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>
              <a:buNone/>
            </a:pPr>
            <a:endParaRPr lang="en-US" b="1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 -&gt;  C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 -&gt;  D</a:t>
            </a:r>
          </a:p>
          <a:p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จะได้ว่า...</a:t>
            </a:r>
          </a:p>
          <a:p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 -&gt;  D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FD</a:t>
            </a:r>
          </a:p>
        </p:txBody>
      </p:sp>
      <p:graphicFrame>
        <p:nvGraphicFramePr>
          <p:cNvPr id="4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79053"/>
              </p:ext>
            </p:extLst>
          </p:nvPr>
        </p:nvGraphicFramePr>
        <p:xfrm>
          <a:off x="1540818" y="3116734"/>
          <a:ext cx="6096000" cy="518160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274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1424196" y="2628379"/>
            <a:ext cx="3674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" name="AutoShape 19"/>
          <p:cNvCxnSpPr>
            <a:cxnSpLocks noChangeShapeType="1"/>
          </p:cNvCxnSpPr>
          <p:nvPr/>
        </p:nvCxnSpPr>
        <p:spPr bwMode="auto">
          <a:xfrm rot="5400000" flipV="1">
            <a:off x="3978424" y="2507928"/>
            <a:ext cx="1588" cy="1219200"/>
          </a:xfrm>
          <a:prstGeom prst="bentConnector3">
            <a:avLst>
              <a:gd name="adj1" fmla="val -144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7" name="AutoShape 20"/>
          <p:cNvCxnSpPr>
            <a:cxnSpLocks noChangeShapeType="1"/>
          </p:cNvCxnSpPr>
          <p:nvPr/>
        </p:nvCxnSpPr>
        <p:spPr bwMode="auto">
          <a:xfrm rot="16200000" flipH="1">
            <a:off x="5197624" y="3025453"/>
            <a:ext cx="1588" cy="1219200"/>
          </a:xfrm>
          <a:prstGeom prst="bentConnector3">
            <a:avLst>
              <a:gd name="adj1" fmla="val 144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8" name="AutoShape 21"/>
          <p:cNvCxnSpPr>
            <a:cxnSpLocks noChangeShapeType="1"/>
          </p:cNvCxnSpPr>
          <p:nvPr/>
        </p:nvCxnSpPr>
        <p:spPr bwMode="auto">
          <a:xfrm rot="5400000" flipV="1">
            <a:off x="4588024" y="1898328"/>
            <a:ext cx="1588" cy="2438400"/>
          </a:xfrm>
          <a:prstGeom prst="bentConnector3">
            <a:avLst>
              <a:gd name="adj1" fmla="val -30300000"/>
            </a:avLst>
          </a:prstGeom>
          <a:noFill/>
          <a:ln w="38100">
            <a:solidFill>
              <a:srgbClr val="FF6600"/>
            </a:solidFill>
            <a:miter lim="800000"/>
            <a:headEnd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345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</a:p>
        </p:txBody>
      </p:sp>
      <p:graphicFrame>
        <p:nvGraphicFramePr>
          <p:cNvPr id="321605" name="Group 6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55424"/>
              </p:ext>
            </p:extLst>
          </p:nvPr>
        </p:nvGraphicFramePr>
        <p:xfrm>
          <a:off x="323528" y="2132856"/>
          <a:ext cx="8640960" cy="2743200"/>
        </p:xfrm>
        <a:graphic>
          <a:graphicData uri="http://schemas.openxmlformats.org/drawingml/2006/table">
            <a:tbl>
              <a:tblPr/>
              <a:tblGrid>
                <a:gridCol w="893813"/>
                <a:gridCol w="3066627"/>
                <a:gridCol w="3115577"/>
                <a:gridCol w="1564943"/>
              </a:tblGrid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51024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นายอภิชัย  พุ่มศรี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วิศวกรรมคอมพิวเตอร์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วิศวกรรมศาสตร์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1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54041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นาย</a:t>
                      </a:r>
                      <a:r>
                        <a:rPr kumimoji="0" lang="th-TH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เศรษฐพงษ์</a:t>
                      </a:r>
                      <a:r>
                        <a:rPr kumimoji="0" lang="th-TH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 อิ่ม</a:t>
                      </a:r>
                      <a:r>
                        <a:rPr kumimoji="0" lang="th-TH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สุวรรณ์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วิศวกรรมคอมพิวเตอร์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วิศวกรรมศาสตร์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นางสาวพิมพ์สร  ว่องวิการณ์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วิศวกรรมดิจิทัลมีเดียและระบบเกม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วิศวกรรมศาสตร์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53007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นางสาวปรารถนา  ทรัพย์ประดิษฐ์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วิศวกรรมโทรคมนาคม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วิศวกรรมศาสตร์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8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ต่อไปนี้เป็น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FDs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หรือไม่?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43608" y="1485031"/>
            <a:ext cx="6912768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  <a:endParaRPr kumimoji="0" lang="en-US" sz="32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FACULTY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FACULTY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FACULTY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FACULTY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DEPARTMENT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FACULTY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4" descr="MCPE06573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8025" y="3307805"/>
            <a:ext cx="534988" cy="534987"/>
          </a:xfrm>
          <a:prstGeom prst="rect">
            <a:avLst/>
          </a:prstGeom>
          <a:noFill/>
        </p:spPr>
      </p:pic>
      <p:pic>
        <p:nvPicPr>
          <p:cNvPr id="7" name="Picture 5" descr="MCPE06573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8025" y="3879305"/>
            <a:ext cx="534988" cy="534987"/>
          </a:xfrm>
          <a:prstGeom prst="rect">
            <a:avLst/>
          </a:prstGeom>
          <a:noFill/>
        </p:spPr>
      </p:pic>
      <p:pic>
        <p:nvPicPr>
          <p:cNvPr id="8" name="Picture 6" descr="MCPE06573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613" y="5011192"/>
            <a:ext cx="534987" cy="534988"/>
          </a:xfrm>
          <a:prstGeom prst="rect">
            <a:avLst/>
          </a:prstGeom>
          <a:noFill/>
        </p:spPr>
      </p:pic>
      <p:pic>
        <p:nvPicPr>
          <p:cNvPr id="9" name="Picture 7" descr="pe06569_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9613" y="1556792"/>
            <a:ext cx="533400" cy="533400"/>
          </a:xfrm>
          <a:prstGeom prst="rect">
            <a:avLst/>
          </a:prstGeom>
          <a:noFill/>
        </p:spPr>
      </p:pic>
      <p:pic>
        <p:nvPicPr>
          <p:cNvPr id="10" name="Picture 8" descr="pe06569_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9613" y="2153692"/>
            <a:ext cx="533400" cy="533400"/>
          </a:xfrm>
          <a:prstGeom prst="rect">
            <a:avLst/>
          </a:prstGeom>
          <a:noFill/>
        </p:spPr>
      </p:pic>
      <p:pic>
        <p:nvPicPr>
          <p:cNvPr id="11" name="Picture 9" descr="pe06569_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9613" y="2737892"/>
            <a:ext cx="533400" cy="533400"/>
          </a:xfrm>
          <a:prstGeom prst="rect">
            <a:avLst/>
          </a:prstGeom>
          <a:noFill/>
        </p:spPr>
      </p:pic>
      <p:pic>
        <p:nvPicPr>
          <p:cNvPr id="12" name="Picture 10" descr="pe06569_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9613" y="4452392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1" descr="MCPE06573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613" y="5565230"/>
            <a:ext cx="534987" cy="53498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5988410" y="1772816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00285" y="2372630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0285" y="2960569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75777" y="3524758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87652" y="4100822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88410" y="4665011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00285" y="5229200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01043" y="5793389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0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ตีปรกติ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3581400" y="30480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COURSE</a:t>
            </a: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810000" y="19812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CNAME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5410200" y="26670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CID</a:t>
            </a:r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 flipH="1">
            <a:off x="4419600" y="2590800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flipH="1">
            <a:off x="4953000" y="3124200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3" name="Group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395046"/>
              </p:ext>
            </p:extLst>
          </p:nvPr>
        </p:nvGraphicFramePr>
        <p:xfrm>
          <a:off x="1371600" y="4999072"/>
          <a:ext cx="6096000" cy="51816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1371600" y="4460910"/>
            <a:ext cx="12314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28680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Transitive FDs</a:t>
            </a:r>
            <a:endParaRPr lang="en-US" b="1" dirty="0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27373"/>
            <a:ext cx="8229600" cy="4525963"/>
          </a:xfrm>
        </p:spPr>
        <p:txBody>
          <a:bodyPr/>
          <a:lstStyle/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r>
              <a:rPr lang="en-US" b="1" dirty="0" smtClean="0"/>
              <a:t>SID</a:t>
            </a:r>
            <a:r>
              <a:rPr lang="en-US" dirty="0" smtClean="0"/>
              <a:t> </a:t>
            </a:r>
            <a:r>
              <a:rPr lang="en-US" sz="2000" dirty="0" smtClean="0">
                <a:sym typeface="Wingdings 3" pitchFamily="18" charset="2"/>
              </a:rPr>
              <a:t></a:t>
            </a:r>
            <a:r>
              <a:rPr lang="en-US" dirty="0" smtClean="0"/>
              <a:t> </a:t>
            </a:r>
            <a:r>
              <a:rPr lang="en-US" b="1" dirty="0" smtClean="0"/>
              <a:t>SNAME</a:t>
            </a:r>
            <a:endParaRPr lang="en-US" dirty="0"/>
          </a:p>
          <a:p>
            <a:r>
              <a:rPr lang="en-US" b="1" dirty="0" smtClean="0"/>
              <a:t>SID</a:t>
            </a:r>
            <a:r>
              <a:rPr lang="en-US" dirty="0" smtClean="0"/>
              <a:t> </a:t>
            </a:r>
            <a:r>
              <a:rPr lang="en-US" sz="2000" dirty="0" smtClean="0">
                <a:sym typeface="Wingdings 3" pitchFamily="18" charset="2"/>
              </a:rPr>
              <a:t></a:t>
            </a:r>
            <a:r>
              <a:rPr lang="en-US" dirty="0" smtClean="0"/>
              <a:t> </a:t>
            </a:r>
            <a:r>
              <a:rPr lang="en-US" b="1" dirty="0" smtClean="0"/>
              <a:t>DEPARTMENT</a:t>
            </a:r>
            <a:endParaRPr lang="en-US" dirty="0" smtClean="0"/>
          </a:p>
          <a:p>
            <a:r>
              <a:rPr lang="en-US" b="1" dirty="0" smtClean="0"/>
              <a:t>SID</a:t>
            </a:r>
            <a:r>
              <a:rPr lang="en-US" dirty="0" smtClean="0"/>
              <a:t> </a:t>
            </a:r>
            <a:r>
              <a:rPr lang="en-US" sz="2000" dirty="0" smtClean="0">
                <a:sym typeface="Wingdings 3" pitchFamily="18" charset="2"/>
              </a:rPr>
              <a:t></a:t>
            </a:r>
            <a:r>
              <a:rPr lang="en-US" dirty="0" smtClean="0"/>
              <a:t> </a:t>
            </a:r>
            <a:r>
              <a:rPr lang="en-US" b="1" dirty="0" smtClean="0"/>
              <a:t>FACULTY</a:t>
            </a:r>
            <a:endParaRPr lang="en-US" dirty="0" smtClean="0"/>
          </a:p>
          <a:p>
            <a:pPr lvl="0"/>
            <a:r>
              <a:rPr lang="en-US" b="1" dirty="0" smtClean="0"/>
              <a:t>DEPARTMENT</a:t>
            </a:r>
            <a:r>
              <a:rPr lang="en-US" dirty="0" smtClean="0"/>
              <a:t> </a:t>
            </a:r>
            <a:r>
              <a:rPr lang="en-US" sz="2000" dirty="0" smtClean="0">
                <a:sym typeface="Wingdings 3" pitchFamily="18" charset="2"/>
              </a:rPr>
              <a:t></a:t>
            </a:r>
            <a:r>
              <a:rPr lang="en-US" dirty="0" smtClean="0"/>
              <a:t> </a:t>
            </a:r>
            <a:r>
              <a:rPr lang="en-US" b="1" dirty="0" smtClean="0"/>
              <a:t>FACULTY</a:t>
            </a:r>
            <a:endParaRPr lang="en-US" dirty="0" smtClean="0"/>
          </a:p>
        </p:txBody>
      </p:sp>
      <p:cxnSp>
        <p:nvCxnSpPr>
          <p:cNvPr id="281616" name="AutoShape 16"/>
          <p:cNvCxnSpPr>
            <a:cxnSpLocks noChangeShapeType="1"/>
          </p:cNvCxnSpPr>
          <p:nvPr/>
        </p:nvCxnSpPr>
        <p:spPr bwMode="auto">
          <a:xfrm rot="5400000" flipV="1">
            <a:off x="3940969" y="496242"/>
            <a:ext cx="1588" cy="4083050"/>
          </a:xfrm>
          <a:prstGeom prst="bentConnector3">
            <a:avLst>
              <a:gd name="adj1" fmla="val -144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281617" name="AutoShape 17"/>
          <p:cNvCxnSpPr>
            <a:cxnSpLocks noChangeShapeType="1"/>
          </p:cNvCxnSpPr>
          <p:nvPr/>
        </p:nvCxnSpPr>
        <p:spPr bwMode="auto">
          <a:xfrm rot="16200000" flipH="1">
            <a:off x="6947694" y="2028180"/>
            <a:ext cx="1587" cy="1930400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281618" name="AutoShape 18"/>
          <p:cNvCxnSpPr>
            <a:cxnSpLocks noChangeShapeType="1"/>
          </p:cNvCxnSpPr>
          <p:nvPr/>
        </p:nvCxnSpPr>
        <p:spPr bwMode="auto">
          <a:xfrm rot="5400000" flipV="1">
            <a:off x="4906169" y="-468958"/>
            <a:ext cx="1588" cy="6013450"/>
          </a:xfrm>
          <a:prstGeom prst="bentConnector3">
            <a:avLst>
              <a:gd name="adj1" fmla="val -32000000"/>
            </a:avLst>
          </a:prstGeom>
          <a:noFill/>
          <a:ln w="38100">
            <a:solidFill>
              <a:srgbClr val="FF6600"/>
            </a:solidFill>
            <a:miter lim="800000"/>
            <a:headEnd/>
            <a:tailEnd type="triangle" w="med" len="med"/>
          </a:ln>
          <a:effectLst/>
        </p:spPr>
      </p:cxnSp>
      <p:graphicFrame>
        <p:nvGraphicFramePr>
          <p:cNvPr id="281699" name="Group 99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1524000" y="2536973"/>
          <a:ext cx="7162800" cy="457200"/>
        </p:xfrm>
        <a:graphic>
          <a:graphicData uri="http://schemas.openxmlformats.org/drawingml/2006/table">
            <a:tbl>
              <a:tblPr/>
              <a:tblGrid>
                <a:gridCol w="752475"/>
                <a:gridCol w="2549525"/>
                <a:gridCol w="2314575"/>
                <a:gridCol w="1546225"/>
              </a:tblGrid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88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74638"/>
            <a:ext cx="8856984" cy="1143000"/>
          </a:xfrm>
        </p:spPr>
        <p:txBody>
          <a:bodyPr>
            <a:normAutofit/>
          </a:bodyPr>
          <a:lstStyle/>
          <a:p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รูปแบบบรรทัดฐานที่สาม (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Third Normal Form: 3NF)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ความสัมพันธ์ใด ๆ จะเป็น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3NF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ความสัมพันธ์นั้นเป็น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2NF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</a:p>
          <a:p>
            <a:pPr lvl="1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ไม่มี </a:t>
            </a:r>
            <a:r>
              <a:rPr lang="en-US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FD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 </a:t>
            </a:r>
            <a:r>
              <a:rPr lang="en-US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primary key </a:t>
            </a:r>
            <a:r>
              <a:rPr lang="th-TH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b="1" u="sng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non-key attribute</a:t>
            </a:r>
          </a:p>
          <a:p>
            <a:pPr lvl="1"/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Attribute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ที่ไม่ใช่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Primary key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ต้องไม่ขึ้นต่อกันเอง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4673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คำถาม...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ความสัมพันธ์นี้เป็น 3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NF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หรือไม่</a:t>
            </a:r>
          </a:p>
          <a:p>
            <a:endParaRPr lang="th-TH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Group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510423"/>
              </p:ext>
            </p:extLst>
          </p:nvPr>
        </p:nvGraphicFramePr>
        <p:xfrm>
          <a:off x="827584" y="2636912"/>
          <a:ext cx="7921625" cy="457200"/>
        </p:xfrm>
        <a:graphic>
          <a:graphicData uri="http://schemas.openxmlformats.org/drawingml/2006/table">
            <a:tbl>
              <a:tblPr/>
              <a:tblGrid>
                <a:gridCol w="833438"/>
                <a:gridCol w="2817812"/>
                <a:gridCol w="2560638"/>
                <a:gridCol w="1709737"/>
              </a:tblGrid>
              <a:tr h="263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6531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เฉลย...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จากคำถามก่อนหน้านี้  จะเห็นได้ว่าความสัมพันธ์นี้ไม่เป็น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3NF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เนื่องจากมี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FD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primary key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non-key attribute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87763" name="AutoShape 19"/>
          <p:cNvCxnSpPr>
            <a:cxnSpLocks noChangeShapeType="1"/>
          </p:cNvCxnSpPr>
          <p:nvPr/>
        </p:nvCxnSpPr>
        <p:spPr bwMode="auto">
          <a:xfrm rot="5400000" flipV="1">
            <a:off x="3652937" y="2371228"/>
            <a:ext cx="1588" cy="4083050"/>
          </a:xfrm>
          <a:prstGeom prst="bentConnector3">
            <a:avLst>
              <a:gd name="adj1" fmla="val -144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287764" name="AutoShape 20"/>
          <p:cNvCxnSpPr>
            <a:cxnSpLocks noChangeShapeType="1"/>
          </p:cNvCxnSpPr>
          <p:nvPr/>
        </p:nvCxnSpPr>
        <p:spPr bwMode="auto">
          <a:xfrm rot="16200000" flipH="1">
            <a:off x="6659662" y="3903166"/>
            <a:ext cx="1587" cy="1930400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287765" name="AutoShape 21"/>
          <p:cNvCxnSpPr>
            <a:cxnSpLocks noChangeShapeType="1"/>
          </p:cNvCxnSpPr>
          <p:nvPr/>
        </p:nvCxnSpPr>
        <p:spPr bwMode="auto">
          <a:xfrm rot="5400000" flipV="1">
            <a:off x="4618137" y="1406028"/>
            <a:ext cx="1588" cy="6013450"/>
          </a:xfrm>
          <a:prstGeom prst="bentConnector3">
            <a:avLst>
              <a:gd name="adj1" fmla="val -31700000"/>
            </a:avLst>
          </a:prstGeom>
          <a:noFill/>
          <a:ln w="38100">
            <a:solidFill>
              <a:srgbClr val="FF6600"/>
            </a:solidFill>
            <a:miter lim="800000"/>
            <a:headEnd/>
            <a:tailEnd type="triangle" w="med" len="med"/>
          </a:ln>
          <a:effectLst/>
        </p:spPr>
      </p:cxnSp>
      <p:graphicFrame>
        <p:nvGraphicFramePr>
          <p:cNvPr id="287766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01855"/>
              </p:ext>
            </p:extLst>
          </p:nvPr>
        </p:nvGraphicFramePr>
        <p:xfrm>
          <a:off x="1235968" y="4411959"/>
          <a:ext cx="7162800" cy="457200"/>
        </p:xfrm>
        <a:graphic>
          <a:graphicData uri="http://schemas.openxmlformats.org/drawingml/2006/table">
            <a:tbl>
              <a:tblPr/>
              <a:tblGrid>
                <a:gridCol w="752475"/>
                <a:gridCol w="2549525"/>
                <a:gridCol w="2314575"/>
                <a:gridCol w="1546225"/>
              </a:tblGrid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 useBgFill="1">
        <p:nvSpPr>
          <p:cNvPr id="2" name="Rectangle 1"/>
          <p:cNvSpPr/>
          <p:nvPr/>
        </p:nvSpPr>
        <p:spPr>
          <a:xfrm>
            <a:off x="899592" y="3212976"/>
            <a:ext cx="7704856" cy="2016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3" name="สี่เหลี่ยมผืนผ้า 2"/>
          <p:cNvSpPr/>
          <p:nvPr/>
        </p:nvSpPr>
        <p:spPr>
          <a:xfrm>
            <a:off x="395536" y="1484784"/>
            <a:ext cx="8496944" cy="1884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5033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คำถาม...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จงทำให้เป็น 3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NF</a:t>
            </a:r>
          </a:p>
          <a:p>
            <a:endParaRPr lang="en-US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Group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52582"/>
              </p:ext>
            </p:extLst>
          </p:nvPr>
        </p:nvGraphicFramePr>
        <p:xfrm>
          <a:off x="827584" y="2636912"/>
          <a:ext cx="7921625" cy="457200"/>
        </p:xfrm>
        <a:graphic>
          <a:graphicData uri="http://schemas.openxmlformats.org/drawingml/2006/table">
            <a:tbl>
              <a:tblPr/>
              <a:tblGrid>
                <a:gridCol w="833438"/>
                <a:gridCol w="2817812"/>
                <a:gridCol w="2560638"/>
                <a:gridCol w="1709737"/>
              </a:tblGrid>
              <a:tr h="263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574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เฉลย...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699418"/>
            <a:ext cx="8229600" cy="4525963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ต้องกำจัด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Transitive FD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primary key </a:t>
            </a:r>
            <a:r>
              <a:rPr lang="th-TH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non-key attribute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1859" name="AutoShape 19"/>
          <p:cNvSpPr>
            <a:spLocks noChangeArrowheads="1"/>
          </p:cNvSpPr>
          <p:nvPr/>
        </p:nvSpPr>
        <p:spPr bwMode="auto">
          <a:xfrm>
            <a:off x="4265104" y="4257064"/>
            <a:ext cx="685800" cy="609600"/>
          </a:xfrm>
          <a:prstGeom prst="downArrow">
            <a:avLst>
              <a:gd name="adj1" fmla="val 55556"/>
              <a:gd name="adj2" fmla="val 398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291878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02427"/>
              </p:ext>
            </p:extLst>
          </p:nvPr>
        </p:nvGraphicFramePr>
        <p:xfrm>
          <a:off x="1417129" y="5034939"/>
          <a:ext cx="6429375" cy="518160"/>
        </p:xfrm>
        <a:graphic>
          <a:graphicData uri="http://schemas.openxmlformats.org/drawingml/2006/table">
            <a:tbl>
              <a:tblPr/>
              <a:tblGrid>
                <a:gridCol w="990600"/>
                <a:gridCol w="2924175"/>
                <a:gridCol w="2514600"/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1879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748167"/>
              </p:ext>
            </p:extLst>
          </p:nvPr>
        </p:nvGraphicFramePr>
        <p:xfrm>
          <a:off x="2407729" y="5719152"/>
          <a:ext cx="4419600" cy="518160"/>
        </p:xfrm>
        <a:graphic>
          <a:graphicData uri="http://schemas.openxmlformats.org/drawingml/2006/table">
            <a:tbl>
              <a:tblPr/>
              <a:tblGrid>
                <a:gridCol w="2514600"/>
                <a:gridCol w="1905000"/>
              </a:tblGrid>
              <a:tr h="290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91880" name="AutoShape 40"/>
          <p:cNvCxnSpPr>
            <a:cxnSpLocks noChangeShapeType="1"/>
          </p:cNvCxnSpPr>
          <p:nvPr/>
        </p:nvCxnSpPr>
        <p:spPr bwMode="auto">
          <a:xfrm rot="5400000" flipV="1">
            <a:off x="3405473" y="1454333"/>
            <a:ext cx="1588" cy="4083050"/>
          </a:xfrm>
          <a:prstGeom prst="bentConnector3">
            <a:avLst>
              <a:gd name="adj1" fmla="val -144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291881" name="AutoShape 41"/>
          <p:cNvCxnSpPr>
            <a:cxnSpLocks noChangeShapeType="1"/>
          </p:cNvCxnSpPr>
          <p:nvPr/>
        </p:nvCxnSpPr>
        <p:spPr bwMode="auto">
          <a:xfrm rot="16200000" flipH="1">
            <a:off x="6412198" y="2986271"/>
            <a:ext cx="1587" cy="1930400"/>
          </a:xfrm>
          <a:prstGeom prst="bentConnector3">
            <a:avLst>
              <a:gd name="adj1" fmla="val 14300000"/>
            </a:avLst>
          </a:prstGeom>
          <a:noFill/>
          <a:ln w="38100">
            <a:solidFill>
              <a:srgbClr val="FF6600"/>
            </a:solidFill>
            <a:prstDash val="sysDot"/>
            <a:miter lim="800000"/>
            <a:headEnd/>
            <a:tailEnd type="triangle" w="med" len="med"/>
          </a:ln>
          <a:effectLst/>
        </p:spPr>
      </p:cxnSp>
      <p:cxnSp>
        <p:nvCxnSpPr>
          <p:cNvPr id="291882" name="AutoShape 42"/>
          <p:cNvCxnSpPr>
            <a:cxnSpLocks noChangeShapeType="1"/>
          </p:cNvCxnSpPr>
          <p:nvPr/>
        </p:nvCxnSpPr>
        <p:spPr bwMode="auto">
          <a:xfrm rot="5400000" flipV="1">
            <a:off x="4370673" y="489133"/>
            <a:ext cx="1588" cy="6013450"/>
          </a:xfrm>
          <a:prstGeom prst="bentConnector3">
            <a:avLst>
              <a:gd name="adj1" fmla="val -33600000"/>
            </a:avLst>
          </a:prstGeom>
          <a:noFill/>
          <a:ln w="38100">
            <a:solidFill>
              <a:srgbClr val="FF6600"/>
            </a:solidFill>
            <a:miter lim="800000"/>
            <a:headEnd/>
            <a:tailEnd type="triangle" w="med" len="med"/>
          </a:ln>
          <a:effectLst/>
        </p:spPr>
      </p:cxnSp>
      <p:graphicFrame>
        <p:nvGraphicFramePr>
          <p:cNvPr id="291883" name="Group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94067"/>
              </p:ext>
            </p:extLst>
          </p:nvPr>
        </p:nvGraphicFramePr>
        <p:xfrm>
          <a:off x="988504" y="3495064"/>
          <a:ext cx="7162800" cy="457200"/>
        </p:xfrm>
        <a:graphic>
          <a:graphicData uri="http://schemas.openxmlformats.org/drawingml/2006/table">
            <a:tbl>
              <a:tblPr/>
              <a:tblGrid>
                <a:gridCol w="752475"/>
                <a:gridCol w="2549525"/>
                <a:gridCol w="2314575"/>
                <a:gridCol w="1546225"/>
              </a:tblGrid>
              <a:tr h="268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DEPARTMENT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FACULTY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 useBgFill="1">
        <p:nvSpPr>
          <p:cNvPr id="14" name="Rectangle 13"/>
          <p:cNvSpPr/>
          <p:nvPr/>
        </p:nvSpPr>
        <p:spPr>
          <a:xfrm>
            <a:off x="899592" y="2708920"/>
            <a:ext cx="7704856" cy="360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8275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Boyce/</a:t>
            </a:r>
            <a:r>
              <a:rPr lang="en-US" b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Codd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Normal Form: BCNF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ความสัมพันธ์ใด ๆ จะเป็น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BCNF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ก็ต่อเมื่อ</a:t>
            </a:r>
          </a:p>
          <a:p>
            <a:pPr lvl="1"/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ทุก ๆ </a:t>
            </a:r>
            <a:r>
              <a:rPr lang="en-US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determinant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candidate key</a:t>
            </a:r>
            <a:endParaRPr lang="en-US" i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3892" name="AutoShape 4"/>
          <p:cNvSpPr>
            <a:spLocks noChangeArrowheads="1"/>
          </p:cNvSpPr>
          <p:nvPr/>
        </p:nvSpPr>
        <p:spPr bwMode="auto">
          <a:xfrm>
            <a:off x="755576" y="2743200"/>
            <a:ext cx="2971800" cy="914400"/>
          </a:xfrm>
          <a:prstGeom prst="upArrowCallout">
            <a:avLst>
              <a:gd name="adj1" fmla="val 41046"/>
              <a:gd name="adj2" fmla="val 41468"/>
              <a:gd name="adj3" fmla="val 16667"/>
              <a:gd name="adj4" fmla="val 6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4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FD 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:-</a:t>
            </a:r>
          </a:p>
          <a:p>
            <a:r>
              <a:rPr lang="en-US" sz="24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Determinant -&gt; Dependent</a:t>
            </a:r>
          </a:p>
        </p:txBody>
      </p:sp>
      <p:sp>
        <p:nvSpPr>
          <p:cNvPr id="293893" name="AutoShape 5"/>
          <p:cNvSpPr>
            <a:spLocks noChangeArrowheads="1"/>
          </p:cNvSpPr>
          <p:nvPr/>
        </p:nvSpPr>
        <p:spPr bwMode="auto">
          <a:xfrm>
            <a:off x="3879776" y="2743200"/>
            <a:ext cx="2209800" cy="914400"/>
          </a:xfrm>
          <a:prstGeom prst="upArrowCallout">
            <a:avLst>
              <a:gd name="adj1" fmla="val 43746"/>
              <a:gd name="adj2" fmla="val 39237"/>
              <a:gd name="adj3" fmla="val 16667"/>
              <a:gd name="adj4" fmla="val 66667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Unique </a:t>
            </a:r>
            <a:r>
              <a:rPr lang="en-US" sz="2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+ </a:t>
            </a:r>
            <a:r>
              <a:rPr lang="en-US" sz="2400" b="1" i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Minimum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  <a:sym typeface="Wingdings 3" pitchFamily="18" charset="2"/>
            </a:endParaRPr>
          </a:p>
        </p:txBody>
      </p:sp>
      <p:sp useBgFill="1">
        <p:nvSpPr>
          <p:cNvPr id="2" name="สี่เหลี่ยมผืนผ้า 1"/>
          <p:cNvSpPr/>
          <p:nvPr/>
        </p:nvSpPr>
        <p:spPr>
          <a:xfrm>
            <a:off x="315144" y="2708920"/>
            <a:ext cx="3464768" cy="1045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 useBgFill="1">
        <p:nvSpPr>
          <p:cNvPr id="10" name="สี่เหลี่ยมผืนผ้า 9"/>
          <p:cNvSpPr/>
          <p:nvPr/>
        </p:nvSpPr>
        <p:spPr>
          <a:xfrm>
            <a:off x="3843536" y="2708920"/>
            <a:ext cx="3464768" cy="1045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569422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Candidate key = A, B, C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Full FDs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D, E 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  <a:sym typeface="Wingdings 3" pitchFamily="18" charset="2"/>
            </a:endParaRPr>
          </a:p>
          <a:p>
            <a:pPr lvl="1"/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D, E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  <a:sym typeface="Wingdings 3" pitchFamily="18" charset="2"/>
            </a:endParaRPr>
          </a:p>
          <a:p>
            <a:pPr lvl="1"/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E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F, G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  <a:sym typeface="Wingdings 3" pitchFamily="18" charset="2"/>
            </a:endParaRPr>
          </a:p>
          <a:p>
            <a:pPr lvl="1"/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F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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  <a:sym typeface="Wingdings 3" pitchFamily="18" charset="2"/>
              </a:rPr>
              <a:t> </a:t>
            </a:r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G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  <a:sym typeface="Wingdings 3" pitchFamily="18" charset="2"/>
            </a:endParaRPr>
          </a:p>
        </p:txBody>
      </p:sp>
      <p:graphicFrame>
        <p:nvGraphicFramePr>
          <p:cNvPr id="295960" name="Group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624793"/>
              </p:ext>
            </p:extLst>
          </p:nvPr>
        </p:nvGraphicFramePr>
        <p:xfrm>
          <a:off x="1981200" y="2073275"/>
          <a:ext cx="6096000" cy="518160"/>
        </p:xfrm>
        <a:graphic>
          <a:graphicData uri="http://schemas.openxmlformats.org/drawingml/2006/table">
            <a:tbl>
              <a:tblPr/>
              <a:tblGrid>
                <a:gridCol w="871538"/>
                <a:gridCol w="869950"/>
                <a:gridCol w="871537"/>
                <a:gridCol w="869950"/>
                <a:gridCol w="871538"/>
                <a:gridCol w="869950"/>
                <a:gridCol w="871537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5958" name="AutoShape 22"/>
          <p:cNvSpPr>
            <a:spLocks noChangeArrowheads="1"/>
          </p:cNvSpPr>
          <p:nvPr/>
        </p:nvSpPr>
        <p:spPr bwMode="auto">
          <a:xfrm>
            <a:off x="3714093" y="4953000"/>
            <a:ext cx="533400" cy="457200"/>
          </a:xfrm>
          <a:prstGeom prst="leftArrow">
            <a:avLst>
              <a:gd name="adj1" fmla="val 50000"/>
              <a:gd name="adj2" fmla="val 45484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5959" name="AutoShape 23"/>
          <p:cNvSpPr>
            <a:spLocks noChangeArrowheads="1"/>
          </p:cNvSpPr>
          <p:nvPr/>
        </p:nvSpPr>
        <p:spPr bwMode="auto">
          <a:xfrm>
            <a:off x="3714093" y="5486400"/>
            <a:ext cx="533400" cy="457200"/>
          </a:xfrm>
          <a:prstGeom prst="leftArrow">
            <a:avLst>
              <a:gd name="adj1" fmla="val 50000"/>
              <a:gd name="adj2" fmla="val 45484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4272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58" grpId="0" animBg="1"/>
      <p:bldP spid="29595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374180"/>
              </p:ext>
            </p:extLst>
          </p:nvPr>
        </p:nvGraphicFramePr>
        <p:xfrm>
          <a:off x="1547664" y="2190750"/>
          <a:ext cx="6096000" cy="577850"/>
        </p:xfrm>
        <a:graphic>
          <a:graphicData uri="http://schemas.openxmlformats.org/drawingml/2006/table">
            <a:tbl>
              <a:tblPr/>
              <a:tblGrid>
                <a:gridCol w="871538"/>
                <a:gridCol w="869950"/>
                <a:gridCol w="871537"/>
                <a:gridCol w="869950"/>
                <a:gridCol w="871538"/>
                <a:gridCol w="869950"/>
                <a:gridCol w="871537"/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34771"/>
              </p:ext>
            </p:extLst>
          </p:nvPr>
        </p:nvGraphicFramePr>
        <p:xfrm>
          <a:off x="2422377" y="4102100"/>
          <a:ext cx="4354512" cy="577850"/>
        </p:xfrm>
        <a:graphic>
          <a:graphicData uri="http://schemas.openxmlformats.org/drawingml/2006/table">
            <a:tbl>
              <a:tblPr/>
              <a:tblGrid>
                <a:gridCol w="871537"/>
                <a:gridCol w="869950"/>
                <a:gridCol w="871538"/>
                <a:gridCol w="869950"/>
                <a:gridCol w="871537"/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81504"/>
              </p:ext>
            </p:extLst>
          </p:nvPr>
        </p:nvGraphicFramePr>
        <p:xfrm>
          <a:off x="3300264" y="5213350"/>
          <a:ext cx="2613025" cy="577850"/>
        </p:xfrm>
        <a:graphic>
          <a:graphicData uri="http://schemas.openxmlformats.org/drawingml/2006/table">
            <a:tbl>
              <a:tblPr/>
              <a:tblGrid>
                <a:gridCol w="871538"/>
                <a:gridCol w="869950"/>
                <a:gridCol w="871537"/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AutoShape 45"/>
          <p:cNvSpPr>
            <a:spLocks noChangeArrowheads="1"/>
          </p:cNvSpPr>
          <p:nvPr/>
        </p:nvSpPr>
        <p:spPr bwMode="auto">
          <a:xfrm>
            <a:off x="4214664" y="3189288"/>
            <a:ext cx="685800" cy="609600"/>
          </a:xfrm>
          <a:prstGeom prst="downArrow">
            <a:avLst>
              <a:gd name="adj1" fmla="val 54167"/>
              <a:gd name="adj2" fmla="val 4218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 anchor="ctr"/>
          <a:lstStyle/>
          <a:p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596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4CC"/>
              </a:clrFrom>
              <a:clrTo>
                <a:srgbClr val="FCF4C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700808"/>
            <a:ext cx="59626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825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ตีปรกติ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038600" y="2971800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3429000" y="18288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5105400" y="19050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2438400" y="2743200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2971800" y="4038600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STEL</a:t>
            </a: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4267200" y="2438400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H="1">
            <a:off x="5105400" y="2514600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5" name="Line 10"/>
          <p:cNvSpPr>
            <a:spLocks noChangeShapeType="1"/>
          </p:cNvSpPr>
          <p:nvPr/>
        </p:nvSpPr>
        <p:spPr bwMode="auto">
          <a:xfrm>
            <a:off x="3733800" y="30480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6" name="Line 11"/>
          <p:cNvSpPr>
            <a:spLocks noChangeShapeType="1"/>
          </p:cNvSpPr>
          <p:nvPr/>
        </p:nvSpPr>
        <p:spPr bwMode="auto">
          <a:xfrm flipV="1">
            <a:off x="3810000" y="3733800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37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49866"/>
              </p:ext>
            </p:extLst>
          </p:nvPr>
        </p:nvGraphicFramePr>
        <p:xfrm>
          <a:off x="1524000" y="5410200"/>
          <a:ext cx="6096000" cy="577850"/>
        </p:xfrm>
        <a:graphic>
          <a:graphicData uri="http://schemas.openxmlformats.org/drawingml/2006/table">
            <a:tbl>
              <a:tblPr/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8" name="Text Box 22"/>
          <p:cNvSpPr txBox="1">
            <a:spLocks noChangeArrowheads="1"/>
          </p:cNvSpPr>
          <p:nvPr/>
        </p:nvSpPr>
        <p:spPr bwMode="auto">
          <a:xfrm>
            <a:off x="1531938" y="4876800"/>
            <a:ext cx="140775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 useBgFill="1">
        <p:nvSpPr>
          <p:cNvPr id="3" name="สี่เหลี่ยมผืนผ้า 2"/>
          <p:cNvSpPr/>
          <p:nvPr/>
        </p:nvSpPr>
        <p:spPr>
          <a:xfrm>
            <a:off x="899592" y="4732784"/>
            <a:ext cx="7344816" cy="1432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033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Group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103059"/>
              </p:ext>
            </p:extLst>
          </p:nvPr>
        </p:nvGraphicFramePr>
        <p:xfrm>
          <a:off x="1331640" y="1772816"/>
          <a:ext cx="6192688" cy="4145280"/>
        </p:xfrm>
        <a:graphic>
          <a:graphicData uri="http://schemas.openxmlformats.org/drawingml/2006/table">
            <a:tbl>
              <a:tblPr/>
              <a:tblGrid>
                <a:gridCol w="1034296"/>
                <a:gridCol w="1019419"/>
                <a:gridCol w="2698813"/>
                <a:gridCol w="144016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GRADE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CE351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การออกแบบฐานข้อมูล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CE341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วิศวกรรมซอฟต์แวร์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55002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CE351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การออกแบบฐานข้อมูล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55002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CE111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คอมพิวเตอร์เบื้องต้น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52003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CE351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การออกแบบฐานข้อมูล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52003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CE111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คอมพิวเตอร์เบื้องต้น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…</a:t>
                      </a:r>
                      <a:endParaRPr kumimoji="0" lang="th-TH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915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จงพิจารณาว่า จากตัวอย่างในหน้าที่แล้ว เป็น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1NF 2NF 3NF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BCNF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หรือไม่ หากไม่เป็นจงแก้ไขให้เป็น  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421896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2433"/>
            <a:ext cx="8062664" cy="1154559"/>
          </a:xfrm>
        </p:spPr>
        <p:txBody>
          <a:bodyPr/>
          <a:lstStyle/>
          <a:p>
            <a:r>
              <a:rPr lang="en-US" dirty="0">
                <a:latin typeface="TH Sarabun New" panose="020B0500040200020003" pitchFamily="34" charset="-34"/>
                <a:ea typeface="STFangsong" pitchFamily="2" charset="-122"/>
                <a:cs typeface="TH Sarabun New" panose="020B0500040200020003" pitchFamily="34" charset="-34"/>
              </a:rPr>
              <a:t>Questions &amp; </a:t>
            </a:r>
            <a:r>
              <a:rPr lang="en-US" dirty="0" smtClean="0">
                <a:latin typeface="TH Sarabun New" panose="020B0500040200020003" pitchFamily="34" charset="-34"/>
                <a:ea typeface="STFangsong" pitchFamily="2" charset="-122"/>
                <a:cs typeface="TH Sarabun New" panose="020B0500040200020003" pitchFamily="34" charset="-34"/>
              </a:rPr>
              <a:t>  Answers</a:t>
            </a:r>
            <a:endParaRPr lang="th-TH" dirty="0">
              <a:latin typeface="TH Sarabun New" panose="020B0500040200020003" pitchFamily="34" charset="-34"/>
              <a:ea typeface="STFangsong" pitchFamily="2" charset="-122"/>
              <a:cs typeface="TH Sarabun New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5830416"/>
            <a:ext cx="7776864" cy="694928"/>
          </a:xfrm>
        </p:spPr>
        <p:txBody>
          <a:bodyPr>
            <a:noAutofit/>
          </a:bodyPr>
          <a:lstStyle/>
          <a:p>
            <a:pPr algn="l"/>
            <a:endParaRPr lang="en-US" sz="4400" dirty="0">
              <a:latin typeface="TH Sarabun New" panose="020B0500040200020003" pitchFamily="34" charset="-34"/>
              <a:ea typeface="STFangsong" pitchFamily="2" charset="-122"/>
              <a:cs typeface="TH Sarabun New" panose="020B05000402000200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ขั้นตอนที่ 2: 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ตีอ่อน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แปลงแบบชนิด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ตีอ่อนเป็นหนึ่งตารางความสัมพันธ์</a:t>
            </a:r>
          </a:p>
          <a:p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กุญแจหลักของตารางความสัมพันธ์ ประกอบด้วยกุญแจย่อยของแบบชนิด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ตีอ่อนนั้น รวมกับแอ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ตทริบิวต์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หลักของแบบชนิด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ตีแม่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98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แบบชนิด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เอนทิ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ตีอ่อน</a:t>
            </a: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1828800" y="3083024"/>
            <a:ext cx="1371600" cy="762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STUDENT</a:t>
            </a: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5410200" y="3083024"/>
            <a:ext cx="1752600" cy="762000"/>
          </a:xfrm>
          <a:prstGeom prst="rect">
            <a:avLst/>
          </a:prstGeom>
          <a:noFill/>
          <a:ln w="762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CONTACT</a:t>
            </a: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1219200" y="1940024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SID</a:t>
            </a:r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2895600" y="2016224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SNAME</a:t>
            </a:r>
          </a:p>
        </p:txBody>
      </p: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228600" y="2854424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762000" y="4149824"/>
            <a:ext cx="1295400" cy="609600"/>
          </a:xfrm>
          <a:prstGeom prst="ellipse">
            <a:avLst/>
          </a:prstGeom>
          <a:noFill/>
          <a:ln w="762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TEL</a:t>
            </a:r>
          </a:p>
        </p:txBody>
      </p:sp>
      <p:sp>
        <p:nvSpPr>
          <p:cNvPr id="34" name="Oval 9"/>
          <p:cNvSpPr>
            <a:spLocks noChangeArrowheads="1"/>
          </p:cNvSpPr>
          <p:nvPr/>
        </p:nvSpPr>
        <p:spPr bwMode="auto">
          <a:xfrm>
            <a:off x="6019800" y="1987649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CTEL</a:t>
            </a:r>
          </a:p>
        </p:txBody>
      </p:sp>
      <p:sp>
        <p:nvSpPr>
          <p:cNvPr id="35" name="Oval 10"/>
          <p:cNvSpPr>
            <a:spLocks noChangeArrowheads="1"/>
          </p:cNvSpPr>
          <p:nvPr/>
        </p:nvSpPr>
        <p:spPr bwMode="auto">
          <a:xfrm>
            <a:off x="7634288" y="2702024"/>
            <a:ext cx="12954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 i="1" u="sng">
                <a:latin typeface="TH Sarabun New" panose="020B0500040200020003" pitchFamily="34" charset="-34"/>
                <a:cs typeface="TH Sarabun New" panose="020B0500040200020003" pitchFamily="34" charset="-34"/>
              </a:rPr>
              <a:t>CNAME</a:t>
            </a:r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auto">
          <a:xfrm>
            <a:off x="3048000" y="4378424"/>
            <a:ext cx="2895600" cy="1066800"/>
          </a:xfrm>
          <a:prstGeom prst="flowChartDecision">
            <a:avLst/>
          </a:prstGeom>
          <a:noFill/>
          <a:ln w="76200" cmpd="dbl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CONTACTS_OF</a:t>
            </a: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2057400" y="2549624"/>
            <a:ext cx="228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 flipH="1">
            <a:off x="2895600" y="2625824"/>
            <a:ext cx="609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1524000" y="3159224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V="1">
            <a:off x="1600200" y="3845024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6629400" y="2597249"/>
            <a:ext cx="762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 flipH="1">
            <a:off x="7177088" y="3159224"/>
            <a:ext cx="533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2771775" y="3845024"/>
            <a:ext cx="200025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 flipH="1">
            <a:off x="6038850" y="3859312"/>
            <a:ext cx="242888" cy="10525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5" name="Oval 20"/>
          <p:cNvSpPr>
            <a:spLocks noChangeArrowheads="1"/>
          </p:cNvSpPr>
          <p:nvPr/>
        </p:nvSpPr>
        <p:spPr bwMode="auto">
          <a:xfrm>
            <a:off x="6705600" y="4254599"/>
            <a:ext cx="1828800" cy="6096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b="1">
                <a:latin typeface="TH Sarabun New" panose="020B0500040200020003" pitchFamily="34" charset="-34"/>
                <a:cs typeface="TH Sarabun New" panose="020B0500040200020003" pitchFamily="34" charset="-34"/>
              </a:rPr>
              <a:t>RELATIONSHIP</a:t>
            </a:r>
          </a:p>
        </p:txBody>
      </p:sp>
      <p:sp>
        <p:nvSpPr>
          <p:cNvPr id="46" name="Line 21"/>
          <p:cNvSpPr>
            <a:spLocks noChangeShapeType="1"/>
          </p:cNvSpPr>
          <p:nvPr/>
        </p:nvSpPr>
        <p:spPr bwMode="auto">
          <a:xfrm>
            <a:off x="6858000" y="3878362"/>
            <a:ext cx="304800" cy="423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th-TH" sz="2400" b="1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26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rabun">
      <a:majorFont>
        <a:latin typeface="TH Sarabun New"/>
        <a:ea typeface=""/>
        <a:cs typeface="TH Sarabun New"/>
      </a:majorFont>
      <a:minorFont>
        <a:latin typeface="TH Sarabun New"/>
        <a:ea typeface=""/>
        <a:cs typeface="TH Sarabun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2598</Words>
  <Application>Microsoft Office PowerPoint</Application>
  <PresentationFormat>นำเสนอทางหน้าจอ (4:3)</PresentationFormat>
  <Paragraphs>936</Paragraphs>
  <Slides>72</Slides>
  <Notes>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72</vt:i4>
      </vt:variant>
    </vt:vector>
  </HeadingPairs>
  <TitlesOfParts>
    <vt:vector size="83" baseType="lpstr">
      <vt:lpstr>Wingdings 3</vt:lpstr>
      <vt:lpstr>TH SarabunPSK</vt:lpstr>
      <vt:lpstr>Calibri</vt:lpstr>
      <vt:lpstr>STFangsong</vt:lpstr>
      <vt:lpstr>Wingdings</vt:lpstr>
      <vt:lpstr>DB Moment X Light</vt:lpstr>
      <vt:lpstr>Arial</vt:lpstr>
      <vt:lpstr>BrowalliaUPC</vt:lpstr>
      <vt:lpstr>TH Sarabun New</vt:lpstr>
      <vt:lpstr>Cordia New</vt:lpstr>
      <vt:lpstr>Office Theme</vt:lpstr>
      <vt:lpstr>ระบบฐานข้อมูล</vt:lpstr>
      <vt:lpstr>Topics</vt:lpstr>
      <vt:lpstr>การแปลงแบบจำลองอีอาร์ให้เป็นฐานข้อมูลเชิงสัมพันธ์</vt:lpstr>
      <vt:lpstr>ขั้นตอนที่ 1: แบบชนิดเอนทิตีปรกติ</vt:lpstr>
      <vt:lpstr>ตัวอย่าง: แบบชนิดเอนทิตีปรกติ</vt:lpstr>
      <vt:lpstr>ตัวอย่าง: แบบชนิดเอนทิตีปรกติ</vt:lpstr>
      <vt:lpstr>ตัวอย่าง: แบบชนิดเอนทิตีปรกติ</vt:lpstr>
      <vt:lpstr>ขั้นตอนที่ 2: แบบชนิดเอนทิตีอ่อน</vt:lpstr>
      <vt:lpstr>ตัวอย่าง: แบบชนิดเอนทิตีอ่อน</vt:lpstr>
      <vt:lpstr>ตัวอย่าง: แบบชนิดเอนทิตีอ่อน</vt:lpstr>
      <vt:lpstr>ขั้นตอนที่ 3: ความสัมพันธ์แบบหนึ่งต่อหนึ่ง</vt:lpstr>
      <vt:lpstr>ตัวอย่าง: ความสัมพันธ์แบบหนึ่งต่อหนึ่ง</vt:lpstr>
      <vt:lpstr>ตัวอย่าง: ความสัมพันธ์แบบหนึ่งต่อหนึ่ง</vt:lpstr>
      <vt:lpstr>ตัวอย่าง: ความสัมพันธ์แบบหนึ่งต่อหนึ่ง</vt:lpstr>
      <vt:lpstr>ตัวอย่าง: ความสัมพันธ์แบบหนึ่งต่อหนึ่ง</vt:lpstr>
      <vt:lpstr>ขั้นตอนที่ 4: ความสัมพันธ์แบบหนึ่งต่อกลุ่ม</vt:lpstr>
      <vt:lpstr>ตัวอย่าง: ความสัมพันธ์แบบหนึ่งต่อกลุ่ม</vt:lpstr>
      <vt:lpstr>ตัวอย่าง: ความสัมพันธ์แบบหนึ่งต่อกลุ่ม</vt:lpstr>
      <vt:lpstr>ตัวอย่าง: ความสัมพันธ์แบบหนึ่งต่อกลุ่ม</vt:lpstr>
      <vt:lpstr>ขั้นตอนที่ 5: ความสัมพันธ์แบบกลุ่มต่อกลุ่ม</vt:lpstr>
      <vt:lpstr>ตัวอย่าง: ความสัมพันธ์แบบกลุ่มต่อกลุ่ม</vt:lpstr>
      <vt:lpstr>ตัวอย่าง: ความสัมพันธ์แบบกลุ่มต่อกลุ่ม</vt:lpstr>
      <vt:lpstr>ขั้นตอนที่ 6: แอตทริบิวต์หลายค่า</vt:lpstr>
      <vt:lpstr>ตัวอย่าง: แอตทริบิวต์หลายค่า</vt:lpstr>
      <vt:lpstr>ขั้นตอนที่ 7: ความสัมพันธ์ตั้งแต่สองเอนทิตีขึ้นไป</vt:lpstr>
      <vt:lpstr>ตัวอย่าง: ความสัมพันธ์ตั้งแต่สองเอนทิตีขึ้นไป</vt:lpstr>
      <vt:lpstr>ตัวอย่าง: ความสัมพันธ์แบบหนึ่งต่อกลุ่ม</vt:lpstr>
      <vt:lpstr>ตัวอย่าง: ความสัมพันธ์ตั้งแต่สองเอนทิตีขึ้นไป</vt:lpstr>
      <vt:lpstr>Problem 1</vt:lpstr>
      <vt:lpstr>Problem 2</vt:lpstr>
      <vt:lpstr>Problem 3</vt:lpstr>
      <vt:lpstr>Normalization</vt:lpstr>
      <vt:lpstr>ตัวอย่างการออกแบบฐานข้อมูลที่จะมีปัญหาของความซ้ำซ้อนตามมา</vt:lpstr>
      <vt:lpstr>ตัวอย่างปัญหาความซ้ำซ้อนในข้อมูล</vt:lpstr>
      <vt:lpstr>ตัวอย่างปัญหาความซ้ำซ้อนในข้อมูล</vt:lpstr>
      <vt:lpstr>ตัวอย่างการออกแบบฐานข้อมูลที่ดี</vt:lpstr>
      <vt:lpstr>Normalization</vt:lpstr>
      <vt:lpstr>รูปแบบบรรทัดฐาน</vt:lpstr>
      <vt:lpstr>รูปแบบบรรทัดฐาน</vt:lpstr>
      <vt:lpstr>รูปแบบบรรทัดฐานที่หนึ่ง(First Normal Form: 1NF)</vt:lpstr>
      <vt:lpstr>ตารางที่มีลักษณะข้อมูลเป็น Repeating Group</vt:lpstr>
      <vt:lpstr>First Normal Form: 1NF</vt:lpstr>
      <vt:lpstr>First Normal Form: 1NF</vt:lpstr>
      <vt:lpstr>การพึ่งพิงเชิงฟังก์ชัน (Functional dependencies: FDs)</vt:lpstr>
      <vt:lpstr>การพึ่งพิงเชิงฟังก์ชัน (Functional dependencies: FDs)</vt:lpstr>
      <vt:lpstr>Full Functional Dependencies (Full FDs)</vt:lpstr>
      <vt:lpstr>แผนภาพเอฟดี (FD Diagram)</vt:lpstr>
      <vt:lpstr>ตัวอย่าง</vt:lpstr>
      <vt:lpstr>รูปแบบบรรทัดฐานที่สอง (Second Normal Form: 2NF)</vt:lpstr>
      <vt:lpstr>ตัวอย่าง</vt:lpstr>
      <vt:lpstr>ตัวอย่าง</vt:lpstr>
      <vt:lpstr>ตัวอย่าง</vt:lpstr>
      <vt:lpstr>ตัวอย่าง</vt:lpstr>
      <vt:lpstr>ตัวอย่าง</vt:lpstr>
      <vt:lpstr>ตัวอย่าง</vt:lpstr>
      <vt:lpstr>ตัวอย่าง</vt:lpstr>
      <vt:lpstr>Transitive Functional Dependencies (Transitive FDs)</vt:lpstr>
      <vt:lpstr>ตัวอย่าง</vt:lpstr>
      <vt:lpstr>ต่อไปนี้เป็น FDs หรือไม่?</vt:lpstr>
      <vt:lpstr>Transitive FDs</vt:lpstr>
      <vt:lpstr>รูปแบบบรรทัดฐานที่สาม (Third Normal Form: 3NF)</vt:lpstr>
      <vt:lpstr>คำถาม...</vt:lpstr>
      <vt:lpstr>เฉลย...</vt:lpstr>
      <vt:lpstr>คำถาม...</vt:lpstr>
      <vt:lpstr>เฉลย...</vt:lpstr>
      <vt:lpstr>Boyce/Codd Normal Form: BCNF</vt:lpstr>
      <vt:lpstr>ตัวอย่าง</vt:lpstr>
      <vt:lpstr>ตัวอย่าง</vt:lpstr>
      <vt:lpstr>ตัวอย่าง</vt:lpstr>
      <vt:lpstr>ตัวอย่าง</vt:lpstr>
      <vt:lpstr>ตัวอย่าง</vt:lpstr>
      <vt:lpstr>Questions &amp;   Answers</vt:lpstr>
    </vt:vector>
  </TitlesOfParts>
  <Company>DPU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IT</dc:creator>
  <cp:lastModifiedBy>Asus</cp:lastModifiedBy>
  <cp:revision>150</cp:revision>
  <dcterms:created xsi:type="dcterms:W3CDTF">2016-07-26T09:54:43Z</dcterms:created>
  <dcterms:modified xsi:type="dcterms:W3CDTF">2018-07-03T08:16:20Z</dcterms:modified>
</cp:coreProperties>
</file>